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66" r:id="rId3"/>
    <p:sldId id="275" r:id="rId4"/>
    <p:sldId id="274" r:id="rId5"/>
    <p:sldId id="273" r:id="rId6"/>
    <p:sldId id="272" r:id="rId7"/>
    <p:sldId id="271" r:id="rId8"/>
    <p:sldId id="270" r:id="rId9"/>
    <p:sldId id="276" r:id="rId10"/>
    <p:sldId id="277" r:id="rId11"/>
    <p:sldId id="280" r:id="rId12"/>
    <p:sldId id="281" r:id="rId13"/>
    <p:sldId id="282" r:id="rId14"/>
    <p:sldId id="283" r:id="rId15"/>
    <p:sldId id="284" r:id="rId16"/>
    <p:sldId id="295" r:id="rId17"/>
    <p:sldId id="285" r:id="rId18"/>
    <p:sldId id="286" r:id="rId19"/>
    <p:sldId id="294" r:id="rId20"/>
  </p:sldIdLst>
  <p:sldSz cx="10585450" cy="7200900"/>
  <p:notesSz cx="6858000" cy="9144000"/>
  <p:defaultTextStyle>
    <a:defPPr>
      <a:defRPr lang="ru-RU"/>
    </a:defPPr>
    <a:lvl1pPr marL="0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8178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6356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4533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2711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0889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9067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7245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5422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68">
          <p15:clr>
            <a:srgbClr val="A4A3A4"/>
          </p15:clr>
        </p15:guide>
        <p15:guide id="2" pos="33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64B"/>
    <a:srgbClr val="1C443B"/>
    <a:srgbClr val="001B50"/>
    <a:srgbClr val="378574"/>
    <a:srgbClr val="DCE6F2"/>
    <a:srgbClr val="A20000"/>
    <a:srgbClr val="D7E4BD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42" y="-114"/>
      </p:cViewPr>
      <p:guideLst>
        <p:guide orient="horz" pos="2268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38-4940-90FF-A17D3F9069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сформировано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38-4940-90FF-A17D3F9069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точке роста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38-4940-90FF-A17D3F906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120768"/>
        <c:axId val="42223296"/>
      </c:barChart>
      <c:catAx>
        <c:axId val="11312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223296"/>
        <c:crosses val="autoZero"/>
        <c:auto val="1"/>
        <c:lblAlgn val="ctr"/>
        <c:lblOffset val="100"/>
        <c:noMultiLvlLbl val="0"/>
      </c:catAx>
      <c:valAx>
        <c:axId val="4222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12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47728295932525"/>
          <c:y val="0.203449215503132"/>
          <c:w val="0.24948908672733947"/>
          <c:h val="0.2361490672585026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CD-4F46-A8B8-797B3CA643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сформировано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CD-4F46-A8B8-797B3CA643F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точке роста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CD-4F46-A8B8-797B3CA64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25184"/>
        <c:axId val="122738304"/>
      </c:barChart>
      <c:catAx>
        <c:axId val="146525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738304"/>
        <c:crosses val="autoZero"/>
        <c:auto val="1"/>
        <c:lblAlgn val="ctr"/>
        <c:lblOffset val="100"/>
        <c:noMultiLvlLbl val="0"/>
      </c:catAx>
      <c:valAx>
        <c:axId val="122738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525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47728295932525"/>
          <c:y val="0.203449215503132"/>
          <c:w val="0.24948908672733947"/>
          <c:h val="0.6994734397155358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DC-47A8-95A0-E079C936FD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сформировано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11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DC-47A8-95A0-E079C936FD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точке роста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форма, величина, количество</c:v>
                </c:pt>
                <c:pt idx="1">
                  <c:v>сравнение и группировка</c:v>
                </c:pt>
                <c:pt idx="2">
                  <c:v>выполнение игровых правил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8DC-47A8-95A0-E079C936F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24160"/>
        <c:axId val="122737152"/>
      </c:barChart>
      <c:catAx>
        <c:axId val="14652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737152"/>
        <c:crosses val="autoZero"/>
        <c:auto val="1"/>
        <c:lblAlgn val="ctr"/>
        <c:lblOffset val="100"/>
        <c:noMultiLvlLbl val="0"/>
      </c:catAx>
      <c:valAx>
        <c:axId val="12273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524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6AE37-9F34-4C8B-8D1B-F52CEEB7838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054899E-D146-4210-94ED-E45C9D4EE8D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1 этап </a:t>
          </a:r>
        </a:p>
        <a:p>
          <a:r>
            <a:rPr lang="ru-RU" sz="16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подготовительный</a:t>
          </a:r>
          <a:endParaRPr lang="ru-RU" sz="16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38E4C043-BD9D-4DCB-81D8-FD8A302FC384}" type="parTrans" cxnId="{9BFD4007-BEF8-41CF-A6AD-52E1DC00AEE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90A6440-5E88-453F-AF91-9CFD7031FF4B}" type="sibTrans" cxnId="{9BFD4007-BEF8-41CF-A6AD-52E1DC00AEE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1BCC0AE-C257-4087-A78B-768AC224EC4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dirty="0" smtClean="0">
            <a:solidFill>
              <a:srgbClr val="002060"/>
            </a:solidFill>
            <a:latin typeface="+mn-lt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Изучение методической литературы</a:t>
          </a:r>
          <a:endParaRPr lang="ru-RU" sz="1600" dirty="0" smtClean="0">
            <a:solidFill>
              <a:srgbClr val="002060"/>
            </a:solidFill>
            <a:latin typeface="+mn-lt"/>
          </a:endParaRP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solidFill>
              <a:srgbClr val="002060"/>
            </a:solidFill>
            <a:latin typeface="+mn-lt"/>
          </a:endParaRPr>
        </a:p>
      </dgm:t>
    </dgm:pt>
    <dgm:pt modelId="{98A892D9-7E10-404F-85B1-2F8079BB1563}" type="parTrans" cxnId="{8DC87454-5D16-46EA-BDAB-76F13E25682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7D05370-3F3B-4ADE-9933-07A3C5283A28}" type="sibTrans" cxnId="{8DC87454-5D16-46EA-BDAB-76F13E25682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154A307-F601-4F7B-A3B4-2E015CE7904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Разработка перспективного плана системы работы по теме. Подбор игр с математическим содержанием</a:t>
          </a:r>
          <a:endParaRPr lang="ru-RU" sz="1600" dirty="0">
            <a:solidFill>
              <a:srgbClr val="002060"/>
            </a:solidFill>
            <a:latin typeface="+mn-lt"/>
          </a:endParaRPr>
        </a:p>
      </dgm:t>
    </dgm:pt>
    <dgm:pt modelId="{0AD1A807-7880-40AD-828A-A3CEACCDF006}" type="parTrans" cxnId="{72AF7847-8804-4F82-9F17-7EDD7B900B9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7D6BD92-9471-40F5-8929-E8432EDF5C88}" type="sibTrans" cxnId="{72AF7847-8804-4F82-9F17-7EDD7B900B9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E87A8E-61A1-4F47-B913-DA02EE45A31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600" b="1" dirty="0" smtClean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r>
            <a:rPr lang="ru-RU" sz="16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 этап</a:t>
          </a:r>
        </a:p>
        <a:p>
          <a:r>
            <a:rPr lang="ru-RU" sz="16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практический</a:t>
          </a:r>
        </a:p>
        <a:p>
          <a:endParaRPr lang="ru-RU" sz="16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D7E866D6-4FFE-4A15-8E33-BAB938F73920}" type="parTrans" cxnId="{0CBA2FE6-DFF7-425E-9E70-5110A62F5A9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059C241-355E-4DB8-BE12-FEC079A4CE06}" type="sibTrans" cxnId="{0CBA2FE6-DFF7-425E-9E70-5110A62F5A9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84EFCEB-05C8-4DC4-A806-EA933B07ECB3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Диагностирование воспитанников</a:t>
          </a:r>
        </a:p>
      </dgm:t>
    </dgm:pt>
    <dgm:pt modelId="{654C8853-4BFB-4069-B759-4817EC106DBA}" type="parTrans" cxnId="{53AD4BE5-16FF-4EF9-A8EF-98152705FC6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1045875-50A5-4DB1-AA96-27346BD6C082}" type="sibTrans" cxnId="{53AD4BE5-16FF-4EF9-A8EF-98152705FC6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B52A84-6362-49EC-AD3D-06537B749156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Обогащение РППС</a:t>
          </a:r>
          <a:endParaRPr lang="ru-RU" sz="1600" dirty="0">
            <a:solidFill>
              <a:srgbClr val="002060"/>
            </a:solidFill>
            <a:latin typeface="+mn-lt"/>
          </a:endParaRPr>
        </a:p>
      </dgm:t>
    </dgm:pt>
    <dgm:pt modelId="{D3F83F3C-01C1-4393-B410-55F9C9D95508}" type="parTrans" cxnId="{CDF7E070-6734-4710-841C-B9E37ED0650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16BB82B-AC84-41CE-AB28-EE1BB7C47F55}" type="sibTrans" cxnId="{CDF7E070-6734-4710-841C-B9E37ED0650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E22F84A-A319-4D6B-A619-EB5837EB783E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Выстраивание системы работы по ФЭМП у воспитанников         3-4 лет</a:t>
          </a:r>
        </a:p>
      </dgm:t>
    </dgm:pt>
    <dgm:pt modelId="{51A09521-3499-4FA9-BE97-76838ABF79D2}" type="parTrans" cxnId="{916EA86F-FEA2-45A7-AE43-8A5A242DA4B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5B55BA3-94A5-43CE-9365-C983C7FB3266}" type="sibTrans" cxnId="{916EA86F-FEA2-45A7-AE43-8A5A242DA4B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592073A-E32D-41A9-ADF0-5ABCAE3DF7EF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Использование разнообразных дидактических игр по ФЭМП</a:t>
          </a:r>
          <a:endParaRPr lang="ru-RU" sz="1600" b="1" i="1" dirty="0">
            <a:solidFill>
              <a:srgbClr val="002060"/>
            </a:solidFill>
            <a:latin typeface="+mn-lt"/>
            <a:cs typeface="Times New Roman" pitchFamily="18" charset="0"/>
          </a:endParaRPr>
        </a:p>
      </dgm:t>
    </dgm:pt>
    <dgm:pt modelId="{C97BD22B-B546-4E94-AC7E-75E444EFDB00}" type="parTrans" cxnId="{54D61227-96B9-4E9A-9EE6-E511344F050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49AE2EE-77D4-4B52-B51A-CF5EBEF2478C}" type="sibTrans" cxnId="{54D61227-96B9-4E9A-9EE6-E511344F050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80B4A30-E96D-4988-9836-F031422F212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+mj-lt"/>
              <a:cs typeface="Times New Roman" pitchFamily="18" charset="0"/>
            </a:rPr>
            <a:t>3 этап                                             </a:t>
          </a:r>
          <a:r>
            <a:rPr lang="ru-RU" sz="1600" b="1" i="0" dirty="0" err="1" smtClean="0">
              <a:solidFill>
                <a:srgbClr val="002060"/>
              </a:solidFill>
              <a:latin typeface="+mj-lt"/>
              <a:cs typeface="Times New Roman" pitchFamily="18" charset="0"/>
            </a:rPr>
            <a:t>итогово</a:t>
          </a:r>
          <a:r>
            <a:rPr lang="ru-RU" sz="1600" b="1" i="0" dirty="0" smtClean="0">
              <a:solidFill>
                <a:srgbClr val="002060"/>
              </a:solidFill>
              <a:latin typeface="+mj-lt"/>
              <a:cs typeface="Times New Roman" pitchFamily="18" charset="0"/>
            </a:rPr>
            <a:t>- диагностический</a:t>
          </a:r>
          <a:endParaRPr lang="ru-RU" sz="1600" b="1" i="0" dirty="0">
            <a:solidFill>
              <a:srgbClr val="002060"/>
            </a:solidFill>
            <a:latin typeface="+mj-lt"/>
            <a:cs typeface="Times New Roman" pitchFamily="18" charset="0"/>
          </a:endParaRPr>
        </a:p>
      </dgm:t>
    </dgm:pt>
    <dgm:pt modelId="{E115D8DC-B21C-4EBA-BF01-4EE0150A87D6}" type="parTrans" cxnId="{A01B3F07-0EBE-4007-AD54-4AE014DBADC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219E29F-E046-4A11-AD35-447315ECCDD1}" type="sibTrans" cxnId="{A01B3F07-0EBE-4007-AD54-4AE014DBADC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CD3A10D-8ECB-4274-A7E9-B89F93919A7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dirty="0" smtClean="0">
            <a:solidFill>
              <a:srgbClr val="002060"/>
            </a:solidFill>
            <a:latin typeface="+mn-lt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Обобщение результатов, выводы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dirty="0">
            <a:solidFill>
              <a:srgbClr val="002060"/>
            </a:solidFill>
            <a:latin typeface="+mn-lt"/>
            <a:cs typeface="Times New Roman" pitchFamily="18" charset="0"/>
          </a:endParaRPr>
        </a:p>
      </dgm:t>
    </dgm:pt>
    <dgm:pt modelId="{0C958000-A80B-4DAA-95F4-98E260BEA392}" type="parTrans" cxnId="{4CECC068-73FB-4FDF-B1A9-7AF4A4F1AE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03A43C7-8B1A-4E77-83B3-ABF6041AF2E3}" type="sibTrans" cxnId="{4CECC068-73FB-4FDF-B1A9-7AF4A4F1AE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73EB6BB-9FCB-439C-8D61-ECD18A5132BA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Транслирование опыта</a:t>
          </a:r>
        </a:p>
      </dgm:t>
    </dgm:pt>
    <dgm:pt modelId="{5CF04C9B-9586-46B0-95BC-681D1E683540}" type="parTrans" cxnId="{F8D26B5D-5840-4525-9187-5318D757039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9C84928-43F5-44B8-B0A6-EE30FD932139}" type="sibTrans" cxnId="{F8D26B5D-5840-4525-9187-5318D757039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C05A76E-F41D-4BEC-86C7-AD34AA5596B4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Отбор содержания </a:t>
          </a:r>
        </a:p>
      </dgm:t>
    </dgm:pt>
    <dgm:pt modelId="{04740454-0BB3-4AF3-B6F9-206194A4D9BC}" type="parTrans" cxnId="{DDD040C2-8188-4320-B7A4-2F942ED185A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AE9A5D-36CA-472E-A972-205F2C14F114}" type="sibTrans" cxnId="{DDD040C2-8188-4320-B7A4-2F942ED185A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1C1E25-D7A5-4D8F-A044-66861D729EFD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Планирование взаимодействия с семьями        воспитанников</a:t>
          </a:r>
          <a:endParaRPr lang="ru-RU" sz="1600" b="1" i="1" dirty="0">
            <a:solidFill>
              <a:srgbClr val="002060"/>
            </a:solidFill>
            <a:latin typeface="+mn-lt"/>
            <a:cs typeface="Times New Roman" pitchFamily="18" charset="0"/>
          </a:endParaRPr>
        </a:p>
      </dgm:t>
    </dgm:pt>
    <dgm:pt modelId="{A04BE01C-090D-4B9D-A060-98BA44A0C7B5}" type="parTrans" cxnId="{B0F73403-A9EE-4D52-B454-D82F70F078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5085020-8A9D-4A28-BDE1-483BEDC9DD13}" type="sibTrans" cxnId="{B0F73403-A9EE-4D52-B454-D82F70F078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02EC66-0D15-498D-A62E-F07BBF510BB1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Взаимодействие с родителями</a:t>
          </a:r>
          <a:endParaRPr lang="ru-RU" sz="1600" b="1" i="1" dirty="0">
            <a:solidFill>
              <a:srgbClr val="002060"/>
            </a:solidFill>
            <a:latin typeface="+mn-lt"/>
            <a:cs typeface="Times New Roman" pitchFamily="18" charset="0"/>
          </a:endParaRPr>
        </a:p>
      </dgm:t>
    </dgm:pt>
    <dgm:pt modelId="{F046985A-8C76-4E69-91E7-579962E00A22}" type="parTrans" cxnId="{01210BE4-02A6-4B57-A32F-318CFE682C0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3082E2B-F178-4474-8E63-B568D677B0E8}" type="sibTrans" cxnId="{01210BE4-02A6-4B57-A32F-318CFE682C0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C588346-5684-48FB-978E-57C9F2C7E814}">
      <dgm:prSet custT="1"/>
      <dgm:spPr/>
      <dgm:t>
        <a:bodyPr/>
        <a:lstStyle/>
        <a:p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Планирование работы на перспективу</a:t>
          </a:r>
        </a:p>
      </dgm:t>
    </dgm:pt>
    <dgm:pt modelId="{173C0721-253E-4FAB-B143-9B92FF1FC066}" type="parTrans" cxnId="{E413EF70-4110-4FB3-AB98-9EB2062B73F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D3D47F8-96DF-4C52-A37B-96B0CD79BF9E}" type="sibTrans" cxnId="{E413EF70-4110-4FB3-AB98-9EB2062B73F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3C5AE92-FF49-497D-AC51-87BD9F47699E}" type="pres">
      <dgm:prSet presAssocID="{1AA6AE37-9F34-4C8B-8D1B-F52CEEB783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67C08A-7B4A-41DB-A9C4-46ADEF26C05F}" type="pres">
      <dgm:prSet presAssocID="{2054899E-D146-4210-94ED-E45C9D4EE8DC}" presName="root" presStyleCnt="0"/>
      <dgm:spPr/>
      <dgm:t>
        <a:bodyPr/>
        <a:lstStyle/>
        <a:p>
          <a:endParaRPr lang="ru-RU"/>
        </a:p>
      </dgm:t>
    </dgm:pt>
    <dgm:pt modelId="{810507D0-2C42-4269-9EA4-C71CD11EAA8A}" type="pres">
      <dgm:prSet presAssocID="{2054899E-D146-4210-94ED-E45C9D4EE8DC}" presName="rootComposite" presStyleCnt="0"/>
      <dgm:spPr/>
      <dgm:t>
        <a:bodyPr/>
        <a:lstStyle/>
        <a:p>
          <a:endParaRPr lang="ru-RU"/>
        </a:p>
      </dgm:t>
    </dgm:pt>
    <dgm:pt modelId="{7D30C143-749F-4A59-9C99-650713F153A5}" type="pres">
      <dgm:prSet presAssocID="{2054899E-D146-4210-94ED-E45C9D4EE8DC}" presName="rootText" presStyleLbl="node1" presStyleIdx="0" presStyleCnt="3" custScaleX="185991" custLinFactNeighborX="-53502" custLinFactNeighborY="-101"/>
      <dgm:spPr/>
      <dgm:t>
        <a:bodyPr/>
        <a:lstStyle/>
        <a:p>
          <a:endParaRPr lang="ru-RU"/>
        </a:p>
      </dgm:t>
    </dgm:pt>
    <dgm:pt modelId="{70F19047-CCBF-4FBE-B177-16BC5F0A5E16}" type="pres">
      <dgm:prSet presAssocID="{2054899E-D146-4210-94ED-E45C9D4EE8DC}" presName="rootConnector" presStyleLbl="node1" presStyleIdx="0" presStyleCnt="3"/>
      <dgm:spPr/>
      <dgm:t>
        <a:bodyPr/>
        <a:lstStyle/>
        <a:p>
          <a:endParaRPr lang="ru-RU"/>
        </a:p>
      </dgm:t>
    </dgm:pt>
    <dgm:pt modelId="{E61B94CB-A4E5-462D-B4E1-0CEBEF4F6CC3}" type="pres">
      <dgm:prSet presAssocID="{2054899E-D146-4210-94ED-E45C9D4EE8DC}" presName="childShape" presStyleCnt="0"/>
      <dgm:spPr/>
      <dgm:t>
        <a:bodyPr/>
        <a:lstStyle/>
        <a:p>
          <a:endParaRPr lang="ru-RU"/>
        </a:p>
      </dgm:t>
    </dgm:pt>
    <dgm:pt modelId="{720EDAF4-F8F8-4C94-8F6B-C9315E0ABC91}" type="pres">
      <dgm:prSet presAssocID="{98A892D9-7E10-404F-85B1-2F8079BB1563}" presName="Name13" presStyleLbl="parChTrans1D2" presStyleIdx="0" presStyleCnt="12"/>
      <dgm:spPr/>
      <dgm:t>
        <a:bodyPr/>
        <a:lstStyle/>
        <a:p>
          <a:endParaRPr lang="ru-RU"/>
        </a:p>
      </dgm:t>
    </dgm:pt>
    <dgm:pt modelId="{6E3552BE-DF35-4681-955C-EA1316A8261C}" type="pres">
      <dgm:prSet presAssocID="{11BCC0AE-C257-4087-A78B-768AC224EC4B}" presName="childText" presStyleLbl="bgAcc1" presStyleIdx="0" presStyleCnt="12" custScaleX="259394" custScaleY="80133" custLinFactNeighborX="-70449" custLinFactNeighborY="-8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455C5-7E13-4F8D-9C68-CCECD250D0F9}" type="pres">
      <dgm:prSet presAssocID="{654C8853-4BFB-4069-B759-4817EC106DBA}" presName="Name13" presStyleLbl="parChTrans1D2" presStyleIdx="1" presStyleCnt="12"/>
      <dgm:spPr/>
      <dgm:t>
        <a:bodyPr/>
        <a:lstStyle/>
        <a:p>
          <a:endParaRPr lang="ru-RU"/>
        </a:p>
      </dgm:t>
    </dgm:pt>
    <dgm:pt modelId="{1E76C103-216D-4F41-BF25-62F02CD55852}" type="pres">
      <dgm:prSet presAssocID="{784EFCEB-05C8-4DC4-A806-EA933B07ECB3}" presName="childText" presStyleLbl="bgAcc1" presStyleIdx="1" presStyleCnt="12" custScaleX="258809" custScaleY="76771" custLinFactNeighborX="-69871" custLinFactNeighborY="-7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963D9-5016-4930-AC37-F437CCC4BC68}" type="pres">
      <dgm:prSet presAssocID="{04740454-0BB3-4AF3-B6F9-206194A4D9BC}" presName="Name13" presStyleLbl="parChTrans1D2" presStyleIdx="2" presStyleCnt="12"/>
      <dgm:spPr/>
      <dgm:t>
        <a:bodyPr/>
        <a:lstStyle/>
        <a:p>
          <a:endParaRPr lang="ru-RU"/>
        </a:p>
      </dgm:t>
    </dgm:pt>
    <dgm:pt modelId="{A6FD5850-8FEC-4A12-A66E-1F38733E76AA}" type="pres">
      <dgm:prSet presAssocID="{9C05A76E-F41D-4BEC-86C7-AD34AA5596B4}" presName="childText" presStyleLbl="bgAcc1" presStyleIdx="2" presStyleCnt="12" custScaleX="264897" custScaleY="49675" custLinFactNeighborX="-69532" custLinFactNeighborY="-3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00278-C828-4B6F-9D67-35DE60A91944}" type="pres">
      <dgm:prSet presAssocID="{0AD1A807-7880-40AD-828A-A3CEACCDF006}" presName="Name13" presStyleLbl="parChTrans1D2" presStyleIdx="3" presStyleCnt="12"/>
      <dgm:spPr/>
      <dgm:t>
        <a:bodyPr/>
        <a:lstStyle/>
        <a:p>
          <a:endParaRPr lang="ru-RU"/>
        </a:p>
      </dgm:t>
    </dgm:pt>
    <dgm:pt modelId="{551893A4-279E-40E2-90AB-4A7D520B99A6}" type="pres">
      <dgm:prSet presAssocID="{D154A307-F601-4F7B-A3B4-2E015CE7904D}" presName="childText" presStyleLbl="bgAcc1" presStyleIdx="3" presStyleCnt="12" custScaleX="259646" custScaleY="177930" custLinFactNeighborX="-69871" custLinFactNeighborY="-8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5811C-D708-4C06-8AB1-33BDBBA64753}" type="pres">
      <dgm:prSet presAssocID="{D3F83F3C-01C1-4393-B410-55F9C9D95508}" presName="Name13" presStyleLbl="parChTrans1D2" presStyleIdx="4" presStyleCnt="12"/>
      <dgm:spPr/>
      <dgm:t>
        <a:bodyPr/>
        <a:lstStyle/>
        <a:p>
          <a:endParaRPr lang="ru-RU"/>
        </a:p>
      </dgm:t>
    </dgm:pt>
    <dgm:pt modelId="{29278E8F-3139-4AF2-B758-3D2B2266A70F}" type="pres">
      <dgm:prSet presAssocID="{0CB52A84-6362-49EC-AD3D-06537B749156}" presName="childText" presStyleLbl="bgAcc1" presStyleIdx="4" presStyleCnt="12" custScaleX="271875" custScaleY="58913" custLinFactNeighborX="-68859" custLinFactNeighborY="7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4DFA3-05C2-4DC2-81BE-BCC3F83F7D71}" type="pres">
      <dgm:prSet presAssocID="{A04BE01C-090D-4B9D-A060-98BA44A0C7B5}" presName="Name13" presStyleLbl="parChTrans1D2" presStyleIdx="5" presStyleCnt="12"/>
      <dgm:spPr/>
      <dgm:t>
        <a:bodyPr/>
        <a:lstStyle/>
        <a:p>
          <a:endParaRPr lang="ru-RU"/>
        </a:p>
      </dgm:t>
    </dgm:pt>
    <dgm:pt modelId="{DD7D0436-35D7-47F3-919A-3CD5E249EF6D}" type="pres">
      <dgm:prSet presAssocID="{0C1C1E25-D7A5-4D8F-A044-66861D729EFD}" presName="childText" presStyleLbl="bgAcc1" presStyleIdx="5" presStyleCnt="12" custScaleX="263038" custLinFactNeighborX="-68859" custLinFactNeighborY="2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B893A-7B6F-4BB3-91A9-D51FDBAF4968}" type="pres">
      <dgm:prSet presAssocID="{6BE87A8E-61A1-4F47-B913-DA02EE45A314}" presName="root" presStyleCnt="0"/>
      <dgm:spPr/>
      <dgm:t>
        <a:bodyPr/>
        <a:lstStyle/>
        <a:p>
          <a:endParaRPr lang="ru-RU"/>
        </a:p>
      </dgm:t>
    </dgm:pt>
    <dgm:pt modelId="{5947983F-8597-4917-B979-3C56C583CE65}" type="pres">
      <dgm:prSet presAssocID="{6BE87A8E-61A1-4F47-B913-DA02EE45A314}" presName="rootComposite" presStyleCnt="0"/>
      <dgm:spPr/>
      <dgm:t>
        <a:bodyPr/>
        <a:lstStyle/>
        <a:p>
          <a:endParaRPr lang="ru-RU"/>
        </a:p>
      </dgm:t>
    </dgm:pt>
    <dgm:pt modelId="{61AAF93E-0C3C-4348-873A-7CBD289B5AEA}" type="pres">
      <dgm:prSet presAssocID="{6BE87A8E-61A1-4F47-B913-DA02EE45A314}" presName="rootText" presStyleLbl="node1" presStyleIdx="1" presStyleCnt="3" custScaleX="165945" custLinFactNeighborX="-15311" custLinFactNeighborY="15900"/>
      <dgm:spPr/>
      <dgm:t>
        <a:bodyPr/>
        <a:lstStyle/>
        <a:p>
          <a:endParaRPr lang="ru-RU"/>
        </a:p>
      </dgm:t>
    </dgm:pt>
    <dgm:pt modelId="{70506836-09A9-48FB-AE7E-1D1C0E81E4F9}" type="pres">
      <dgm:prSet presAssocID="{6BE87A8E-61A1-4F47-B913-DA02EE45A314}" presName="rootConnector" presStyleLbl="node1" presStyleIdx="1" presStyleCnt="3"/>
      <dgm:spPr/>
      <dgm:t>
        <a:bodyPr/>
        <a:lstStyle/>
        <a:p>
          <a:endParaRPr lang="ru-RU"/>
        </a:p>
      </dgm:t>
    </dgm:pt>
    <dgm:pt modelId="{B6131698-47FE-4CD0-B201-60D7DF6284B7}" type="pres">
      <dgm:prSet presAssocID="{6BE87A8E-61A1-4F47-B913-DA02EE45A314}" presName="childShape" presStyleCnt="0"/>
      <dgm:spPr/>
      <dgm:t>
        <a:bodyPr/>
        <a:lstStyle/>
        <a:p>
          <a:endParaRPr lang="ru-RU"/>
        </a:p>
      </dgm:t>
    </dgm:pt>
    <dgm:pt modelId="{25B492CA-3BC2-4B21-8F2B-B963D8F4DED9}" type="pres">
      <dgm:prSet presAssocID="{51A09521-3499-4FA9-BE97-76838ABF79D2}" presName="Name13" presStyleLbl="parChTrans1D2" presStyleIdx="6" presStyleCnt="12"/>
      <dgm:spPr/>
      <dgm:t>
        <a:bodyPr/>
        <a:lstStyle/>
        <a:p>
          <a:endParaRPr lang="ru-RU"/>
        </a:p>
      </dgm:t>
    </dgm:pt>
    <dgm:pt modelId="{82FEF8CD-1E53-46AF-BCBB-ADF594F8A96A}" type="pres">
      <dgm:prSet presAssocID="{3E22F84A-A319-4D6B-A619-EB5837EB783E}" presName="childText" presStyleLbl="bgAcc1" presStyleIdx="6" presStyleCnt="12" custScaleX="202666" custScaleY="189737" custLinFactNeighborX="8781" custLinFactNeighborY="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03B64-2040-4737-AF70-8670136B1E70}" type="pres">
      <dgm:prSet presAssocID="{C97BD22B-B546-4E94-AC7E-75E444EFDB00}" presName="Name13" presStyleLbl="parChTrans1D2" presStyleIdx="7" presStyleCnt="12"/>
      <dgm:spPr/>
      <dgm:t>
        <a:bodyPr/>
        <a:lstStyle/>
        <a:p>
          <a:endParaRPr lang="ru-RU"/>
        </a:p>
      </dgm:t>
    </dgm:pt>
    <dgm:pt modelId="{9FA565EB-2546-47DE-B724-783FBCB47B58}" type="pres">
      <dgm:prSet presAssocID="{5592073A-E32D-41A9-ADF0-5ABCAE3DF7EF}" presName="childText" presStyleLbl="bgAcc1" presStyleIdx="7" presStyleCnt="12" custScaleX="199359" custScaleY="162060" custLinFactNeighborX="14384" custLinFactNeighborY="-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776D9-8AE9-4D65-9A95-63B4A524844A}" type="pres">
      <dgm:prSet presAssocID="{F046985A-8C76-4E69-91E7-579962E00A22}" presName="Name13" presStyleLbl="parChTrans1D2" presStyleIdx="8" presStyleCnt="12"/>
      <dgm:spPr/>
      <dgm:t>
        <a:bodyPr/>
        <a:lstStyle/>
        <a:p>
          <a:endParaRPr lang="ru-RU"/>
        </a:p>
      </dgm:t>
    </dgm:pt>
    <dgm:pt modelId="{4EF53FE8-B266-45AF-B608-8A05AD08AE4F}" type="pres">
      <dgm:prSet presAssocID="{2302EC66-0D15-498D-A62E-F07BBF510BB1}" presName="childText" presStyleLbl="bgAcc1" presStyleIdx="8" presStyleCnt="12" custScaleX="179120" custScaleY="61366" custLinFactNeighborX="19987" custLinFactNeighborY="-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CD7B7-72B9-4A71-A474-54FB0AAFFE0C}" type="pres">
      <dgm:prSet presAssocID="{080B4A30-E96D-4988-9836-F031422F2126}" presName="root" presStyleCnt="0"/>
      <dgm:spPr/>
      <dgm:t>
        <a:bodyPr/>
        <a:lstStyle/>
        <a:p>
          <a:endParaRPr lang="ru-RU"/>
        </a:p>
      </dgm:t>
    </dgm:pt>
    <dgm:pt modelId="{816D380E-D29C-4694-BE8F-CE19F1C1EBDD}" type="pres">
      <dgm:prSet presAssocID="{080B4A30-E96D-4988-9836-F031422F2126}" presName="rootComposite" presStyleCnt="0"/>
      <dgm:spPr/>
      <dgm:t>
        <a:bodyPr/>
        <a:lstStyle/>
        <a:p>
          <a:endParaRPr lang="ru-RU"/>
        </a:p>
      </dgm:t>
    </dgm:pt>
    <dgm:pt modelId="{D08BDFA4-EA76-47A5-83A2-82E1CCC35A08}" type="pres">
      <dgm:prSet presAssocID="{080B4A30-E96D-4988-9836-F031422F2126}" presName="rootText" presStyleLbl="node1" presStyleIdx="2" presStyleCnt="3" custScaleX="194848" custLinFactNeighborX="28027" custLinFactNeighborY="-5147"/>
      <dgm:spPr/>
      <dgm:t>
        <a:bodyPr/>
        <a:lstStyle/>
        <a:p>
          <a:endParaRPr lang="ru-RU"/>
        </a:p>
      </dgm:t>
    </dgm:pt>
    <dgm:pt modelId="{84188D94-EF0B-4353-AE50-B2E167AAF9D9}" type="pres">
      <dgm:prSet presAssocID="{080B4A30-E96D-4988-9836-F031422F2126}" presName="rootConnector" presStyleLbl="node1" presStyleIdx="2" presStyleCnt="3"/>
      <dgm:spPr/>
      <dgm:t>
        <a:bodyPr/>
        <a:lstStyle/>
        <a:p>
          <a:endParaRPr lang="ru-RU"/>
        </a:p>
      </dgm:t>
    </dgm:pt>
    <dgm:pt modelId="{229EC28D-A749-4163-A0E2-33B7638FA618}" type="pres">
      <dgm:prSet presAssocID="{080B4A30-E96D-4988-9836-F031422F2126}" presName="childShape" presStyleCnt="0"/>
      <dgm:spPr/>
      <dgm:t>
        <a:bodyPr/>
        <a:lstStyle/>
        <a:p>
          <a:endParaRPr lang="ru-RU"/>
        </a:p>
      </dgm:t>
    </dgm:pt>
    <dgm:pt modelId="{9CDB4DBE-1D89-4EDE-B21C-D8230A583F01}" type="pres">
      <dgm:prSet presAssocID="{0C958000-A80B-4DAA-95F4-98E260BEA392}" presName="Name13" presStyleLbl="parChTrans1D2" presStyleIdx="9" presStyleCnt="12"/>
      <dgm:spPr/>
      <dgm:t>
        <a:bodyPr/>
        <a:lstStyle/>
        <a:p>
          <a:endParaRPr lang="ru-RU"/>
        </a:p>
      </dgm:t>
    </dgm:pt>
    <dgm:pt modelId="{863A1A50-80BA-4E7D-91A3-70A8BA67F169}" type="pres">
      <dgm:prSet presAssocID="{6CD3A10D-8ECB-4274-A7E9-B89F93919A75}" presName="childText" presStyleLbl="bgAcc1" presStyleIdx="9" presStyleCnt="12" custScaleX="158540" custLinFactNeighborX="28833" custLinFactNeighborY="-5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2D6CC-F60B-4E50-BFB4-88EC634C529B}" type="pres">
      <dgm:prSet presAssocID="{5CF04C9B-9586-46B0-95BC-681D1E683540}" presName="Name13" presStyleLbl="parChTrans1D2" presStyleIdx="10" presStyleCnt="12"/>
      <dgm:spPr/>
      <dgm:t>
        <a:bodyPr/>
        <a:lstStyle/>
        <a:p>
          <a:endParaRPr lang="ru-RU"/>
        </a:p>
      </dgm:t>
    </dgm:pt>
    <dgm:pt modelId="{ED84B1AD-800D-4BA7-A6BB-F5179967C626}" type="pres">
      <dgm:prSet presAssocID="{373EB6BB-9FCB-439C-8D61-ECD18A5132BA}" presName="childText" presStyleLbl="bgAcc1" presStyleIdx="10" presStyleCnt="12" custScaleX="158943" custLinFactNeighborX="28833" custLinFactNeighborY="-3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0030C-563F-46D5-8408-517D2BC879EC}" type="pres">
      <dgm:prSet presAssocID="{173C0721-253E-4FAB-B143-9B92FF1FC066}" presName="Name13" presStyleLbl="parChTrans1D2" presStyleIdx="11" presStyleCnt="12"/>
      <dgm:spPr/>
      <dgm:t>
        <a:bodyPr/>
        <a:lstStyle/>
        <a:p>
          <a:endParaRPr lang="ru-RU"/>
        </a:p>
      </dgm:t>
    </dgm:pt>
    <dgm:pt modelId="{76273692-0BE4-489A-B577-E2EF616A2A23}" type="pres">
      <dgm:prSet presAssocID="{2C588346-5684-48FB-978E-57C9F2C7E814}" presName="childText" presStyleLbl="bgAcc1" presStyleIdx="11" presStyleCnt="12" custScaleX="166523" custLinFactNeighborX="31200" custLinFactNeighborY="9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1F848F-B73F-4387-8E44-AA8133303D16}" type="presOf" srcId="{D154A307-F601-4F7B-A3B4-2E015CE7904D}" destId="{551893A4-279E-40E2-90AB-4A7D520B99A6}" srcOrd="0" destOrd="0" presId="urn:microsoft.com/office/officeart/2005/8/layout/hierarchy3"/>
    <dgm:cxn modelId="{3B03338B-43D4-4D32-A36A-F01853B34612}" type="presOf" srcId="{0AD1A807-7880-40AD-828A-A3CEACCDF006}" destId="{7A000278-C828-4B6F-9D67-35DE60A91944}" srcOrd="0" destOrd="0" presId="urn:microsoft.com/office/officeart/2005/8/layout/hierarchy3"/>
    <dgm:cxn modelId="{1D242BBA-8F1E-4DC7-B5B2-3F686462A92B}" type="presOf" srcId="{2302EC66-0D15-498D-A62E-F07BBF510BB1}" destId="{4EF53FE8-B266-45AF-B608-8A05AD08AE4F}" srcOrd="0" destOrd="0" presId="urn:microsoft.com/office/officeart/2005/8/layout/hierarchy3"/>
    <dgm:cxn modelId="{A7A88D96-D4EB-4256-A9C4-FA38C56748C9}" type="presOf" srcId="{9C05A76E-F41D-4BEC-86C7-AD34AA5596B4}" destId="{A6FD5850-8FEC-4A12-A66E-1F38733E76AA}" srcOrd="0" destOrd="0" presId="urn:microsoft.com/office/officeart/2005/8/layout/hierarchy3"/>
    <dgm:cxn modelId="{916EA86F-FEA2-45A7-AE43-8A5A242DA4B0}" srcId="{6BE87A8E-61A1-4F47-B913-DA02EE45A314}" destId="{3E22F84A-A319-4D6B-A619-EB5837EB783E}" srcOrd="0" destOrd="0" parTransId="{51A09521-3499-4FA9-BE97-76838ABF79D2}" sibTransId="{F5B55BA3-94A5-43CE-9365-C983C7FB3266}"/>
    <dgm:cxn modelId="{E8D15EF7-DD1D-40C8-9589-12C26E0AE279}" type="presOf" srcId="{080B4A30-E96D-4988-9836-F031422F2126}" destId="{84188D94-EF0B-4353-AE50-B2E167AAF9D9}" srcOrd="1" destOrd="0" presId="urn:microsoft.com/office/officeart/2005/8/layout/hierarchy3"/>
    <dgm:cxn modelId="{6AEA2023-B96D-4110-93F3-48CD8F1A0104}" type="presOf" srcId="{98A892D9-7E10-404F-85B1-2F8079BB1563}" destId="{720EDAF4-F8F8-4C94-8F6B-C9315E0ABC91}" srcOrd="0" destOrd="0" presId="urn:microsoft.com/office/officeart/2005/8/layout/hierarchy3"/>
    <dgm:cxn modelId="{C1E34D92-D0A2-45D1-AC27-6245FA4E933C}" type="presOf" srcId="{0CB52A84-6362-49EC-AD3D-06537B749156}" destId="{29278E8F-3139-4AF2-B758-3D2B2266A70F}" srcOrd="0" destOrd="0" presId="urn:microsoft.com/office/officeart/2005/8/layout/hierarchy3"/>
    <dgm:cxn modelId="{07152FBB-81AF-48C8-BD86-39C2339EE112}" type="presOf" srcId="{6CD3A10D-8ECB-4274-A7E9-B89F93919A75}" destId="{863A1A50-80BA-4E7D-91A3-70A8BA67F169}" srcOrd="0" destOrd="0" presId="urn:microsoft.com/office/officeart/2005/8/layout/hierarchy3"/>
    <dgm:cxn modelId="{4CECC068-73FB-4FDF-B1A9-7AF4A4F1AE9C}" srcId="{080B4A30-E96D-4988-9836-F031422F2126}" destId="{6CD3A10D-8ECB-4274-A7E9-B89F93919A75}" srcOrd="0" destOrd="0" parTransId="{0C958000-A80B-4DAA-95F4-98E260BEA392}" sibTransId="{A03A43C7-8B1A-4E77-83B3-ABF6041AF2E3}"/>
    <dgm:cxn modelId="{CDF7E070-6734-4710-841C-B9E37ED06508}" srcId="{2054899E-D146-4210-94ED-E45C9D4EE8DC}" destId="{0CB52A84-6362-49EC-AD3D-06537B749156}" srcOrd="4" destOrd="0" parTransId="{D3F83F3C-01C1-4393-B410-55F9C9D95508}" sibTransId="{016BB82B-AC84-41CE-AB28-EE1BB7C47F55}"/>
    <dgm:cxn modelId="{015C2688-5C33-42AB-95B0-0CDBF0B7BFC9}" type="presOf" srcId="{11BCC0AE-C257-4087-A78B-768AC224EC4B}" destId="{6E3552BE-DF35-4681-955C-EA1316A8261C}" srcOrd="0" destOrd="0" presId="urn:microsoft.com/office/officeart/2005/8/layout/hierarchy3"/>
    <dgm:cxn modelId="{70494F55-0EB3-4387-83CB-BF6C048708F2}" type="presOf" srcId="{6BE87A8E-61A1-4F47-B913-DA02EE45A314}" destId="{61AAF93E-0C3C-4348-873A-7CBD289B5AEA}" srcOrd="0" destOrd="0" presId="urn:microsoft.com/office/officeart/2005/8/layout/hierarchy3"/>
    <dgm:cxn modelId="{6EDE6392-79B0-4297-9B67-BE8C4026648E}" type="presOf" srcId="{51A09521-3499-4FA9-BE97-76838ABF79D2}" destId="{25B492CA-3BC2-4B21-8F2B-B963D8F4DED9}" srcOrd="0" destOrd="0" presId="urn:microsoft.com/office/officeart/2005/8/layout/hierarchy3"/>
    <dgm:cxn modelId="{065BD430-6860-47A2-B118-FF02319BA001}" type="presOf" srcId="{5CF04C9B-9586-46B0-95BC-681D1E683540}" destId="{3782D6CC-F60B-4E50-BFB4-88EC634C529B}" srcOrd="0" destOrd="0" presId="urn:microsoft.com/office/officeart/2005/8/layout/hierarchy3"/>
    <dgm:cxn modelId="{D4899362-A7D0-48ED-8D78-AEB8AE7AE912}" type="presOf" srcId="{080B4A30-E96D-4988-9836-F031422F2126}" destId="{D08BDFA4-EA76-47A5-83A2-82E1CCC35A08}" srcOrd="0" destOrd="0" presId="urn:microsoft.com/office/officeart/2005/8/layout/hierarchy3"/>
    <dgm:cxn modelId="{EE4D296B-6830-4993-83B6-66D97A332ECD}" type="presOf" srcId="{6BE87A8E-61A1-4F47-B913-DA02EE45A314}" destId="{70506836-09A9-48FB-AE7E-1D1C0E81E4F9}" srcOrd="1" destOrd="0" presId="urn:microsoft.com/office/officeart/2005/8/layout/hierarchy3"/>
    <dgm:cxn modelId="{8DC87454-5D16-46EA-BDAB-76F13E256822}" srcId="{2054899E-D146-4210-94ED-E45C9D4EE8DC}" destId="{11BCC0AE-C257-4087-A78B-768AC224EC4B}" srcOrd="0" destOrd="0" parTransId="{98A892D9-7E10-404F-85B1-2F8079BB1563}" sibTransId="{B7D05370-3F3B-4ADE-9933-07A3C5283A28}"/>
    <dgm:cxn modelId="{23AB5398-BE05-469A-B2D7-9E737E1D6942}" type="presOf" srcId="{0C958000-A80B-4DAA-95F4-98E260BEA392}" destId="{9CDB4DBE-1D89-4EDE-B21C-D8230A583F01}" srcOrd="0" destOrd="0" presId="urn:microsoft.com/office/officeart/2005/8/layout/hierarchy3"/>
    <dgm:cxn modelId="{0BA36439-4A21-4B2B-9269-F0F6804ADFD0}" type="presOf" srcId="{3E22F84A-A319-4D6B-A619-EB5837EB783E}" destId="{82FEF8CD-1E53-46AF-BCBB-ADF594F8A96A}" srcOrd="0" destOrd="0" presId="urn:microsoft.com/office/officeart/2005/8/layout/hierarchy3"/>
    <dgm:cxn modelId="{F8E54018-FEB6-442D-8EA3-A1B08823721C}" type="presOf" srcId="{04740454-0BB3-4AF3-B6F9-206194A4D9BC}" destId="{45A963D9-5016-4930-AC37-F437CCC4BC68}" srcOrd="0" destOrd="0" presId="urn:microsoft.com/office/officeart/2005/8/layout/hierarchy3"/>
    <dgm:cxn modelId="{D72F5F73-E100-4278-82C4-AB4D71AE84D5}" type="presOf" srcId="{F046985A-8C76-4E69-91E7-579962E00A22}" destId="{D40776D9-8AE9-4D65-9A95-63B4A524844A}" srcOrd="0" destOrd="0" presId="urn:microsoft.com/office/officeart/2005/8/layout/hierarchy3"/>
    <dgm:cxn modelId="{C495613B-CFC8-4299-8E89-501EA4EDBECA}" type="presOf" srcId="{A04BE01C-090D-4B9D-A060-98BA44A0C7B5}" destId="{AA24DFA3-05C2-4DC2-81BE-BCC3F83F7D71}" srcOrd="0" destOrd="0" presId="urn:microsoft.com/office/officeart/2005/8/layout/hierarchy3"/>
    <dgm:cxn modelId="{19779570-A0BD-449E-8859-E0862DCDE195}" type="presOf" srcId="{5592073A-E32D-41A9-ADF0-5ABCAE3DF7EF}" destId="{9FA565EB-2546-47DE-B724-783FBCB47B58}" srcOrd="0" destOrd="0" presId="urn:microsoft.com/office/officeart/2005/8/layout/hierarchy3"/>
    <dgm:cxn modelId="{72AF7847-8804-4F82-9F17-7EDD7B900B9F}" srcId="{2054899E-D146-4210-94ED-E45C9D4EE8DC}" destId="{D154A307-F601-4F7B-A3B4-2E015CE7904D}" srcOrd="3" destOrd="0" parTransId="{0AD1A807-7880-40AD-828A-A3CEACCDF006}" sibTransId="{B7D6BD92-9471-40F5-8929-E8432EDF5C88}"/>
    <dgm:cxn modelId="{CFFD424C-0393-4167-AF97-C374E9FD304A}" type="presOf" srcId="{0C1C1E25-D7A5-4D8F-A044-66861D729EFD}" destId="{DD7D0436-35D7-47F3-919A-3CD5E249EF6D}" srcOrd="0" destOrd="0" presId="urn:microsoft.com/office/officeart/2005/8/layout/hierarchy3"/>
    <dgm:cxn modelId="{243FF14A-ECA0-46E5-A27C-11CFC34513F1}" type="presOf" srcId="{654C8853-4BFB-4069-B759-4817EC106DBA}" destId="{1D9455C5-7E13-4F8D-9C68-CCECD250D0F9}" srcOrd="0" destOrd="0" presId="urn:microsoft.com/office/officeart/2005/8/layout/hierarchy3"/>
    <dgm:cxn modelId="{A01B3F07-0EBE-4007-AD54-4AE014DBADC5}" srcId="{1AA6AE37-9F34-4C8B-8D1B-F52CEEB78385}" destId="{080B4A30-E96D-4988-9836-F031422F2126}" srcOrd="2" destOrd="0" parTransId="{E115D8DC-B21C-4EBA-BF01-4EE0150A87D6}" sibTransId="{A219E29F-E046-4A11-AD35-447315ECCDD1}"/>
    <dgm:cxn modelId="{5372DE70-0E7B-468E-8305-E6D566BB6F39}" type="presOf" srcId="{373EB6BB-9FCB-439C-8D61-ECD18A5132BA}" destId="{ED84B1AD-800D-4BA7-A6BB-F5179967C626}" srcOrd="0" destOrd="0" presId="urn:microsoft.com/office/officeart/2005/8/layout/hierarchy3"/>
    <dgm:cxn modelId="{6F4CF641-CEF5-4613-824F-26C605C35696}" type="presOf" srcId="{784EFCEB-05C8-4DC4-A806-EA933B07ECB3}" destId="{1E76C103-216D-4F41-BF25-62F02CD55852}" srcOrd="0" destOrd="0" presId="urn:microsoft.com/office/officeart/2005/8/layout/hierarchy3"/>
    <dgm:cxn modelId="{A33338D2-CEA3-4A82-A645-208B57BCC764}" type="presOf" srcId="{173C0721-253E-4FAB-B143-9B92FF1FC066}" destId="{EC30030C-563F-46D5-8408-517D2BC879EC}" srcOrd="0" destOrd="0" presId="urn:microsoft.com/office/officeart/2005/8/layout/hierarchy3"/>
    <dgm:cxn modelId="{E1B78B4F-7AA9-4B99-8DBD-C22B46EC6F36}" type="presOf" srcId="{C97BD22B-B546-4E94-AC7E-75E444EFDB00}" destId="{03703B64-2040-4737-AF70-8670136B1E70}" srcOrd="0" destOrd="0" presId="urn:microsoft.com/office/officeart/2005/8/layout/hierarchy3"/>
    <dgm:cxn modelId="{53AD4BE5-16FF-4EF9-A8EF-98152705FC6D}" srcId="{2054899E-D146-4210-94ED-E45C9D4EE8DC}" destId="{784EFCEB-05C8-4DC4-A806-EA933B07ECB3}" srcOrd="1" destOrd="0" parTransId="{654C8853-4BFB-4069-B759-4817EC106DBA}" sibTransId="{61045875-50A5-4DB1-AA96-27346BD6C082}"/>
    <dgm:cxn modelId="{1F106B8A-C66F-43F6-A379-115F7219EB0A}" type="presOf" srcId="{2054899E-D146-4210-94ED-E45C9D4EE8DC}" destId="{7D30C143-749F-4A59-9C99-650713F153A5}" srcOrd="0" destOrd="0" presId="urn:microsoft.com/office/officeart/2005/8/layout/hierarchy3"/>
    <dgm:cxn modelId="{804EB808-9E1E-433B-AEE7-9E2AEEB3C8F8}" type="presOf" srcId="{2C588346-5684-48FB-978E-57C9F2C7E814}" destId="{76273692-0BE4-489A-B577-E2EF616A2A23}" srcOrd="0" destOrd="0" presId="urn:microsoft.com/office/officeart/2005/8/layout/hierarchy3"/>
    <dgm:cxn modelId="{E413EF70-4110-4FB3-AB98-9EB2062B73FF}" srcId="{080B4A30-E96D-4988-9836-F031422F2126}" destId="{2C588346-5684-48FB-978E-57C9F2C7E814}" srcOrd="2" destOrd="0" parTransId="{173C0721-253E-4FAB-B143-9B92FF1FC066}" sibTransId="{DD3D47F8-96DF-4C52-A37B-96B0CD79BF9E}"/>
    <dgm:cxn modelId="{B0F73403-A9EE-4D52-B454-D82F70F0781F}" srcId="{2054899E-D146-4210-94ED-E45C9D4EE8DC}" destId="{0C1C1E25-D7A5-4D8F-A044-66861D729EFD}" srcOrd="5" destOrd="0" parTransId="{A04BE01C-090D-4B9D-A060-98BA44A0C7B5}" sibTransId="{85085020-8A9D-4A28-BDE1-483BEDC9DD13}"/>
    <dgm:cxn modelId="{9BFD4007-BEF8-41CF-A6AD-52E1DC00AEE8}" srcId="{1AA6AE37-9F34-4C8B-8D1B-F52CEEB78385}" destId="{2054899E-D146-4210-94ED-E45C9D4EE8DC}" srcOrd="0" destOrd="0" parTransId="{38E4C043-BD9D-4DCB-81D8-FD8A302FC384}" sibTransId="{390A6440-5E88-453F-AF91-9CFD7031FF4B}"/>
    <dgm:cxn modelId="{67E4E846-562A-42AF-8D17-DD278073AC8D}" type="presOf" srcId="{D3F83F3C-01C1-4393-B410-55F9C9D95508}" destId="{DE65811C-D708-4C06-8AB1-33BDBBA64753}" srcOrd="0" destOrd="0" presId="urn:microsoft.com/office/officeart/2005/8/layout/hierarchy3"/>
    <dgm:cxn modelId="{01210BE4-02A6-4B57-A32F-318CFE682C06}" srcId="{6BE87A8E-61A1-4F47-B913-DA02EE45A314}" destId="{2302EC66-0D15-498D-A62E-F07BBF510BB1}" srcOrd="2" destOrd="0" parTransId="{F046985A-8C76-4E69-91E7-579962E00A22}" sibTransId="{73082E2B-F178-4474-8E63-B568D677B0E8}"/>
    <dgm:cxn modelId="{DDD040C2-8188-4320-B7A4-2F942ED185A5}" srcId="{2054899E-D146-4210-94ED-E45C9D4EE8DC}" destId="{9C05A76E-F41D-4BEC-86C7-AD34AA5596B4}" srcOrd="2" destOrd="0" parTransId="{04740454-0BB3-4AF3-B6F9-206194A4D9BC}" sibTransId="{BAAE9A5D-36CA-472E-A972-205F2C14F114}"/>
    <dgm:cxn modelId="{F8D26B5D-5840-4525-9187-5318D7570390}" srcId="{080B4A30-E96D-4988-9836-F031422F2126}" destId="{373EB6BB-9FCB-439C-8D61-ECD18A5132BA}" srcOrd="1" destOrd="0" parTransId="{5CF04C9B-9586-46B0-95BC-681D1E683540}" sibTransId="{89C84928-43F5-44B8-B0A6-EE30FD932139}"/>
    <dgm:cxn modelId="{0CBA2FE6-DFF7-425E-9E70-5110A62F5A96}" srcId="{1AA6AE37-9F34-4C8B-8D1B-F52CEEB78385}" destId="{6BE87A8E-61A1-4F47-B913-DA02EE45A314}" srcOrd="1" destOrd="0" parTransId="{D7E866D6-4FFE-4A15-8E33-BAB938F73920}" sibTransId="{A059C241-355E-4DB8-BE12-FEC079A4CE06}"/>
    <dgm:cxn modelId="{4B4B9D6E-13D7-4EF2-9EDE-584A6D282032}" type="presOf" srcId="{2054899E-D146-4210-94ED-E45C9D4EE8DC}" destId="{70F19047-CCBF-4FBE-B177-16BC5F0A5E16}" srcOrd="1" destOrd="0" presId="urn:microsoft.com/office/officeart/2005/8/layout/hierarchy3"/>
    <dgm:cxn modelId="{8874B542-5D4E-4095-8A21-9F627414F2FF}" type="presOf" srcId="{1AA6AE37-9F34-4C8B-8D1B-F52CEEB78385}" destId="{E3C5AE92-FF49-497D-AC51-87BD9F47699E}" srcOrd="0" destOrd="0" presId="urn:microsoft.com/office/officeart/2005/8/layout/hierarchy3"/>
    <dgm:cxn modelId="{54D61227-96B9-4E9A-9EE6-E511344F0502}" srcId="{6BE87A8E-61A1-4F47-B913-DA02EE45A314}" destId="{5592073A-E32D-41A9-ADF0-5ABCAE3DF7EF}" srcOrd="1" destOrd="0" parTransId="{C97BD22B-B546-4E94-AC7E-75E444EFDB00}" sibTransId="{C49AE2EE-77D4-4B52-B51A-CF5EBEF2478C}"/>
    <dgm:cxn modelId="{C565C242-9F10-4AAC-A891-1C66D7DD3665}" type="presParOf" srcId="{E3C5AE92-FF49-497D-AC51-87BD9F47699E}" destId="{4667C08A-7B4A-41DB-A9C4-46ADEF26C05F}" srcOrd="0" destOrd="0" presId="urn:microsoft.com/office/officeart/2005/8/layout/hierarchy3"/>
    <dgm:cxn modelId="{094CF379-BDBF-4A5F-A3A3-D5E1D3C198BA}" type="presParOf" srcId="{4667C08A-7B4A-41DB-A9C4-46ADEF26C05F}" destId="{810507D0-2C42-4269-9EA4-C71CD11EAA8A}" srcOrd="0" destOrd="0" presId="urn:microsoft.com/office/officeart/2005/8/layout/hierarchy3"/>
    <dgm:cxn modelId="{74B9586C-DB15-49CF-B50F-775D2B07130C}" type="presParOf" srcId="{810507D0-2C42-4269-9EA4-C71CD11EAA8A}" destId="{7D30C143-749F-4A59-9C99-650713F153A5}" srcOrd="0" destOrd="0" presId="urn:microsoft.com/office/officeart/2005/8/layout/hierarchy3"/>
    <dgm:cxn modelId="{687306D4-C5E7-4E8B-BFED-BECA0DE2BCCA}" type="presParOf" srcId="{810507D0-2C42-4269-9EA4-C71CD11EAA8A}" destId="{70F19047-CCBF-4FBE-B177-16BC5F0A5E16}" srcOrd="1" destOrd="0" presId="urn:microsoft.com/office/officeart/2005/8/layout/hierarchy3"/>
    <dgm:cxn modelId="{E82945F0-6544-4583-BDE5-84884420BD95}" type="presParOf" srcId="{4667C08A-7B4A-41DB-A9C4-46ADEF26C05F}" destId="{E61B94CB-A4E5-462D-B4E1-0CEBEF4F6CC3}" srcOrd="1" destOrd="0" presId="urn:microsoft.com/office/officeart/2005/8/layout/hierarchy3"/>
    <dgm:cxn modelId="{F6FE2C89-BA5C-475D-BBBE-2814A962D4B1}" type="presParOf" srcId="{E61B94CB-A4E5-462D-B4E1-0CEBEF4F6CC3}" destId="{720EDAF4-F8F8-4C94-8F6B-C9315E0ABC91}" srcOrd="0" destOrd="0" presId="urn:microsoft.com/office/officeart/2005/8/layout/hierarchy3"/>
    <dgm:cxn modelId="{52F03794-537C-4F1F-AA30-09CBCFF41551}" type="presParOf" srcId="{E61B94CB-A4E5-462D-B4E1-0CEBEF4F6CC3}" destId="{6E3552BE-DF35-4681-955C-EA1316A8261C}" srcOrd="1" destOrd="0" presId="urn:microsoft.com/office/officeart/2005/8/layout/hierarchy3"/>
    <dgm:cxn modelId="{6E3143AD-E052-4E61-99CE-25A06C58FF0B}" type="presParOf" srcId="{E61B94CB-A4E5-462D-B4E1-0CEBEF4F6CC3}" destId="{1D9455C5-7E13-4F8D-9C68-CCECD250D0F9}" srcOrd="2" destOrd="0" presId="urn:microsoft.com/office/officeart/2005/8/layout/hierarchy3"/>
    <dgm:cxn modelId="{DD4C4D2E-1A2B-428A-91F8-79CE81BC5D0D}" type="presParOf" srcId="{E61B94CB-A4E5-462D-B4E1-0CEBEF4F6CC3}" destId="{1E76C103-216D-4F41-BF25-62F02CD55852}" srcOrd="3" destOrd="0" presId="urn:microsoft.com/office/officeart/2005/8/layout/hierarchy3"/>
    <dgm:cxn modelId="{98BFA3E8-EB64-4799-BDAB-0B0B8925ACD5}" type="presParOf" srcId="{E61B94CB-A4E5-462D-B4E1-0CEBEF4F6CC3}" destId="{45A963D9-5016-4930-AC37-F437CCC4BC68}" srcOrd="4" destOrd="0" presId="urn:microsoft.com/office/officeart/2005/8/layout/hierarchy3"/>
    <dgm:cxn modelId="{46065B1D-9CB4-4E55-A818-F590EA0D4514}" type="presParOf" srcId="{E61B94CB-A4E5-462D-B4E1-0CEBEF4F6CC3}" destId="{A6FD5850-8FEC-4A12-A66E-1F38733E76AA}" srcOrd="5" destOrd="0" presId="urn:microsoft.com/office/officeart/2005/8/layout/hierarchy3"/>
    <dgm:cxn modelId="{4AF20C88-28D6-4AA9-BD1B-73550735C30B}" type="presParOf" srcId="{E61B94CB-A4E5-462D-B4E1-0CEBEF4F6CC3}" destId="{7A000278-C828-4B6F-9D67-35DE60A91944}" srcOrd="6" destOrd="0" presId="urn:microsoft.com/office/officeart/2005/8/layout/hierarchy3"/>
    <dgm:cxn modelId="{FF0E5AA2-FC39-4E8B-8879-81FC5FFD6B59}" type="presParOf" srcId="{E61B94CB-A4E5-462D-B4E1-0CEBEF4F6CC3}" destId="{551893A4-279E-40E2-90AB-4A7D520B99A6}" srcOrd="7" destOrd="0" presId="urn:microsoft.com/office/officeart/2005/8/layout/hierarchy3"/>
    <dgm:cxn modelId="{7374B0F6-EF3C-4E0F-ADB2-1663525B84B0}" type="presParOf" srcId="{E61B94CB-A4E5-462D-B4E1-0CEBEF4F6CC3}" destId="{DE65811C-D708-4C06-8AB1-33BDBBA64753}" srcOrd="8" destOrd="0" presId="urn:microsoft.com/office/officeart/2005/8/layout/hierarchy3"/>
    <dgm:cxn modelId="{42349CD8-51CC-46B5-A321-6C8001F50B83}" type="presParOf" srcId="{E61B94CB-A4E5-462D-B4E1-0CEBEF4F6CC3}" destId="{29278E8F-3139-4AF2-B758-3D2B2266A70F}" srcOrd="9" destOrd="0" presId="urn:microsoft.com/office/officeart/2005/8/layout/hierarchy3"/>
    <dgm:cxn modelId="{78BC83EB-05DF-4CE8-8E04-144C0D760741}" type="presParOf" srcId="{E61B94CB-A4E5-462D-B4E1-0CEBEF4F6CC3}" destId="{AA24DFA3-05C2-4DC2-81BE-BCC3F83F7D71}" srcOrd="10" destOrd="0" presId="urn:microsoft.com/office/officeart/2005/8/layout/hierarchy3"/>
    <dgm:cxn modelId="{C2D56F25-BBF4-45DB-B53D-961392AAC5B9}" type="presParOf" srcId="{E61B94CB-A4E5-462D-B4E1-0CEBEF4F6CC3}" destId="{DD7D0436-35D7-47F3-919A-3CD5E249EF6D}" srcOrd="11" destOrd="0" presId="urn:microsoft.com/office/officeart/2005/8/layout/hierarchy3"/>
    <dgm:cxn modelId="{95CD62C2-3070-4A6B-8F67-6CE98854029F}" type="presParOf" srcId="{E3C5AE92-FF49-497D-AC51-87BD9F47699E}" destId="{FE9B893A-7B6F-4BB3-91A9-D51FDBAF4968}" srcOrd="1" destOrd="0" presId="urn:microsoft.com/office/officeart/2005/8/layout/hierarchy3"/>
    <dgm:cxn modelId="{8114DD31-E891-48CB-B073-3F6DFA0017CA}" type="presParOf" srcId="{FE9B893A-7B6F-4BB3-91A9-D51FDBAF4968}" destId="{5947983F-8597-4917-B979-3C56C583CE65}" srcOrd="0" destOrd="0" presId="urn:microsoft.com/office/officeart/2005/8/layout/hierarchy3"/>
    <dgm:cxn modelId="{425637DC-C41D-413C-BBA2-24E080CDD121}" type="presParOf" srcId="{5947983F-8597-4917-B979-3C56C583CE65}" destId="{61AAF93E-0C3C-4348-873A-7CBD289B5AEA}" srcOrd="0" destOrd="0" presId="urn:microsoft.com/office/officeart/2005/8/layout/hierarchy3"/>
    <dgm:cxn modelId="{D52D96AA-2CD2-461A-BFCE-73AF3BCD8295}" type="presParOf" srcId="{5947983F-8597-4917-B979-3C56C583CE65}" destId="{70506836-09A9-48FB-AE7E-1D1C0E81E4F9}" srcOrd="1" destOrd="0" presId="urn:microsoft.com/office/officeart/2005/8/layout/hierarchy3"/>
    <dgm:cxn modelId="{304FE580-D81A-4FC9-8033-8F572F8AC7BF}" type="presParOf" srcId="{FE9B893A-7B6F-4BB3-91A9-D51FDBAF4968}" destId="{B6131698-47FE-4CD0-B201-60D7DF6284B7}" srcOrd="1" destOrd="0" presId="urn:microsoft.com/office/officeart/2005/8/layout/hierarchy3"/>
    <dgm:cxn modelId="{6ACA29C2-D9CE-4E54-8937-82458F065663}" type="presParOf" srcId="{B6131698-47FE-4CD0-B201-60D7DF6284B7}" destId="{25B492CA-3BC2-4B21-8F2B-B963D8F4DED9}" srcOrd="0" destOrd="0" presId="urn:microsoft.com/office/officeart/2005/8/layout/hierarchy3"/>
    <dgm:cxn modelId="{9377A8DA-40A0-45D2-84EF-8C440140916C}" type="presParOf" srcId="{B6131698-47FE-4CD0-B201-60D7DF6284B7}" destId="{82FEF8CD-1E53-46AF-BCBB-ADF594F8A96A}" srcOrd="1" destOrd="0" presId="urn:microsoft.com/office/officeart/2005/8/layout/hierarchy3"/>
    <dgm:cxn modelId="{9FCE0448-4A7B-426A-A574-8A88F6ED633D}" type="presParOf" srcId="{B6131698-47FE-4CD0-B201-60D7DF6284B7}" destId="{03703B64-2040-4737-AF70-8670136B1E70}" srcOrd="2" destOrd="0" presId="urn:microsoft.com/office/officeart/2005/8/layout/hierarchy3"/>
    <dgm:cxn modelId="{CD84020C-A0D9-4EBE-BEE2-ECEE414A5A50}" type="presParOf" srcId="{B6131698-47FE-4CD0-B201-60D7DF6284B7}" destId="{9FA565EB-2546-47DE-B724-783FBCB47B58}" srcOrd="3" destOrd="0" presId="urn:microsoft.com/office/officeart/2005/8/layout/hierarchy3"/>
    <dgm:cxn modelId="{D9CC7717-6EBE-4833-83AD-48B8FD4F4EBA}" type="presParOf" srcId="{B6131698-47FE-4CD0-B201-60D7DF6284B7}" destId="{D40776D9-8AE9-4D65-9A95-63B4A524844A}" srcOrd="4" destOrd="0" presId="urn:microsoft.com/office/officeart/2005/8/layout/hierarchy3"/>
    <dgm:cxn modelId="{3E9B6A80-3FE1-4F68-9DC9-C955D6EDF9A0}" type="presParOf" srcId="{B6131698-47FE-4CD0-B201-60D7DF6284B7}" destId="{4EF53FE8-B266-45AF-B608-8A05AD08AE4F}" srcOrd="5" destOrd="0" presId="urn:microsoft.com/office/officeart/2005/8/layout/hierarchy3"/>
    <dgm:cxn modelId="{147D2BE6-E791-4F01-9A7D-3BC9A02EB6AD}" type="presParOf" srcId="{E3C5AE92-FF49-497D-AC51-87BD9F47699E}" destId="{ABACD7B7-72B9-4A71-A474-54FB0AAFFE0C}" srcOrd="2" destOrd="0" presId="urn:microsoft.com/office/officeart/2005/8/layout/hierarchy3"/>
    <dgm:cxn modelId="{6E95EDFE-A543-458F-83BB-CDB0AA2F2DD0}" type="presParOf" srcId="{ABACD7B7-72B9-4A71-A474-54FB0AAFFE0C}" destId="{816D380E-D29C-4694-BE8F-CE19F1C1EBDD}" srcOrd="0" destOrd="0" presId="urn:microsoft.com/office/officeart/2005/8/layout/hierarchy3"/>
    <dgm:cxn modelId="{4D0DF1B0-C5C7-4C5F-A0B8-5B3343519E01}" type="presParOf" srcId="{816D380E-D29C-4694-BE8F-CE19F1C1EBDD}" destId="{D08BDFA4-EA76-47A5-83A2-82E1CCC35A08}" srcOrd="0" destOrd="0" presId="urn:microsoft.com/office/officeart/2005/8/layout/hierarchy3"/>
    <dgm:cxn modelId="{E2697E57-B060-4C83-A64C-96859C6337DD}" type="presParOf" srcId="{816D380E-D29C-4694-BE8F-CE19F1C1EBDD}" destId="{84188D94-EF0B-4353-AE50-B2E167AAF9D9}" srcOrd="1" destOrd="0" presId="urn:microsoft.com/office/officeart/2005/8/layout/hierarchy3"/>
    <dgm:cxn modelId="{AEBF2AA7-058A-4164-8E4D-254DBCE79D85}" type="presParOf" srcId="{ABACD7B7-72B9-4A71-A474-54FB0AAFFE0C}" destId="{229EC28D-A749-4163-A0E2-33B7638FA618}" srcOrd="1" destOrd="0" presId="urn:microsoft.com/office/officeart/2005/8/layout/hierarchy3"/>
    <dgm:cxn modelId="{9244D6F5-A7B2-4D9D-B88E-467686A1C320}" type="presParOf" srcId="{229EC28D-A749-4163-A0E2-33B7638FA618}" destId="{9CDB4DBE-1D89-4EDE-B21C-D8230A583F01}" srcOrd="0" destOrd="0" presId="urn:microsoft.com/office/officeart/2005/8/layout/hierarchy3"/>
    <dgm:cxn modelId="{7E0D043B-CC88-4C10-8775-30DD4E930587}" type="presParOf" srcId="{229EC28D-A749-4163-A0E2-33B7638FA618}" destId="{863A1A50-80BA-4E7D-91A3-70A8BA67F169}" srcOrd="1" destOrd="0" presId="urn:microsoft.com/office/officeart/2005/8/layout/hierarchy3"/>
    <dgm:cxn modelId="{910A2E9A-3943-4659-B1CC-4734D97EB3DD}" type="presParOf" srcId="{229EC28D-A749-4163-A0E2-33B7638FA618}" destId="{3782D6CC-F60B-4E50-BFB4-88EC634C529B}" srcOrd="2" destOrd="0" presId="urn:microsoft.com/office/officeart/2005/8/layout/hierarchy3"/>
    <dgm:cxn modelId="{26972569-C877-44BF-925D-DF0CF35C2888}" type="presParOf" srcId="{229EC28D-A749-4163-A0E2-33B7638FA618}" destId="{ED84B1AD-800D-4BA7-A6BB-F5179967C626}" srcOrd="3" destOrd="0" presId="urn:microsoft.com/office/officeart/2005/8/layout/hierarchy3"/>
    <dgm:cxn modelId="{6072A566-B260-477A-8EDA-099AACB55AD2}" type="presParOf" srcId="{229EC28D-A749-4163-A0E2-33B7638FA618}" destId="{EC30030C-563F-46D5-8408-517D2BC879EC}" srcOrd="4" destOrd="0" presId="urn:microsoft.com/office/officeart/2005/8/layout/hierarchy3"/>
    <dgm:cxn modelId="{6129C252-3BBC-4CA4-AAF8-BC071E8DF393}" type="presParOf" srcId="{229EC28D-A749-4163-A0E2-33B7638FA618}" destId="{76273692-0BE4-489A-B577-E2EF616A2A2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01085-CF77-4E99-9A2C-4D1AF0866DDA}" type="doc">
      <dgm:prSet loTypeId="urn:microsoft.com/office/officeart/2005/8/layout/cycle4" loCatId="cycle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687D86D-9E91-452E-9D39-B59BA015D5FB}">
      <dgm:prSet phldrT="[Текст]" custT="1"/>
      <dgm:spPr/>
      <dgm:t>
        <a:bodyPr/>
        <a:lstStyle/>
        <a:p>
          <a:endParaRPr lang="ru-RU" sz="1600" b="1" dirty="0">
            <a:solidFill>
              <a:srgbClr val="002060"/>
            </a:solidFill>
          </a:endParaRPr>
        </a:p>
      </dgm:t>
    </dgm:pt>
    <dgm:pt modelId="{D8B40DA1-B4CB-4BB3-88C6-E323C36BEFA7}" type="parTrans" cxnId="{9EDD5562-FBEC-4486-A56B-07C316E00E5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C60104A-D530-463E-A5EB-ECD5E6AB73D5}" type="sibTrans" cxnId="{9EDD5562-FBEC-4486-A56B-07C316E00E5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4A57A563-CBB5-422B-9266-1CE4B58CEDE8}">
      <dgm:prSet phldrT="[Текст]" custT="1"/>
      <dgm:spPr/>
      <dgm:t>
        <a:bodyPr/>
        <a:lstStyle/>
        <a:p>
          <a:endParaRPr lang="ru-RU" sz="1600" b="1" dirty="0">
            <a:solidFill>
              <a:srgbClr val="002060"/>
            </a:solidFill>
          </a:endParaRPr>
        </a:p>
      </dgm:t>
    </dgm:pt>
    <dgm:pt modelId="{B7830FA6-F940-4844-81F7-5091F056C0CF}" type="parTrans" cxnId="{0658BA2D-2F82-412B-BB63-32641C25CD6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BEB74297-AFA6-4ADF-AC51-476DEEA49BCD}" type="sibTrans" cxnId="{0658BA2D-2F82-412B-BB63-32641C25CD6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DED33FD7-A944-458C-8630-E81A5972985A}">
      <dgm:prSet phldrT="[Текст]" custT="1"/>
      <dgm:spPr/>
      <dgm:t>
        <a:bodyPr/>
        <a:lstStyle/>
        <a:p>
          <a:endParaRPr lang="ru-RU" sz="1600" b="1" dirty="0">
            <a:solidFill>
              <a:srgbClr val="002060"/>
            </a:solidFill>
          </a:endParaRPr>
        </a:p>
      </dgm:t>
    </dgm:pt>
    <dgm:pt modelId="{6CC9A36E-126F-4B08-ACB6-7BF693BF56B3}" type="sibTrans" cxnId="{AEAB243D-52C3-4DAF-ACD7-871663A370E8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A559068E-8A45-497A-BC79-AF2EB946348B}" type="parTrans" cxnId="{AEAB243D-52C3-4DAF-ACD7-871663A370E8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921D5E07-69AB-4C93-AE54-C12CB689F128}">
      <dgm:prSet phldrT="[Текст]" custT="1"/>
      <dgm:spPr/>
      <dgm:t>
        <a:bodyPr/>
        <a:lstStyle/>
        <a:p>
          <a:endParaRPr lang="ru-RU" sz="1600" b="1" dirty="0">
            <a:solidFill>
              <a:srgbClr val="002060"/>
            </a:solidFill>
          </a:endParaRPr>
        </a:p>
      </dgm:t>
    </dgm:pt>
    <dgm:pt modelId="{F677A619-9FA9-4482-8204-D7FED188365A}" type="parTrans" cxnId="{6E1BF485-559F-4068-89AC-8896CCEB4760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BBFEA2C-7CE1-456D-A644-727FFB6F6826}" type="sibTrans" cxnId="{6E1BF485-559F-4068-89AC-8896CCEB4760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4C0139D-A5D0-45E9-83BF-71C767FEB5AF}" type="pres">
      <dgm:prSet presAssocID="{4BE01085-CF77-4E99-9A2C-4D1AF0866DD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E21EC5-B42E-4F52-97ED-7D01D91EFC06}" type="pres">
      <dgm:prSet presAssocID="{4BE01085-CF77-4E99-9A2C-4D1AF0866DDA}" presName="children" presStyleCnt="0"/>
      <dgm:spPr/>
    </dgm:pt>
    <dgm:pt modelId="{B1318667-BAFE-4E5E-8740-3808A7B9091D}" type="pres">
      <dgm:prSet presAssocID="{4BE01085-CF77-4E99-9A2C-4D1AF0866DDA}" presName="childPlaceholder" presStyleCnt="0"/>
      <dgm:spPr/>
    </dgm:pt>
    <dgm:pt modelId="{1B462C3D-E0F0-4E71-8F85-316312153F49}" type="pres">
      <dgm:prSet presAssocID="{4BE01085-CF77-4E99-9A2C-4D1AF0866DDA}" presName="circle" presStyleCnt="0"/>
      <dgm:spPr/>
    </dgm:pt>
    <dgm:pt modelId="{5F21B4E5-390B-41AA-B809-B0E1CCAD5AD6}" type="pres">
      <dgm:prSet presAssocID="{4BE01085-CF77-4E99-9A2C-4D1AF0866DDA}" presName="quadrant1" presStyleLbl="node1" presStyleIdx="0" presStyleCnt="4" custLinFactNeighborX="4581" custLinFactNeighborY="-38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DC0F5-0883-49A8-809D-7B87AD7D281C}" type="pres">
      <dgm:prSet presAssocID="{4BE01085-CF77-4E99-9A2C-4D1AF0866DDA}" presName="quadrant2" presStyleLbl="node1" presStyleIdx="1" presStyleCnt="4" custLinFactNeighborX="-1060" custLinFactNeighborY="-38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08880-30AF-43D0-9F2F-2A35CC3DE87F}" type="pres">
      <dgm:prSet presAssocID="{4BE01085-CF77-4E99-9A2C-4D1AF0866DDA}" presName="quadrant3" presStyleLbl="node1" presStyleIdx="2" presStyleCnt="4" custLinFactNeighborX="-2309" custLinFactNeighborY="-58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575DB-9ED8-4631-B1EA-98C1E2C295F3}" type="pres">
      <dgm:prSet presAssocID="{4BE01085-CF77-4E99-9A2C-4D1AF0866DDA}" presName="quadrant4" presStyleLbl="node1" presStyleIdx="3" presStyleCnt="4" custLinFactNeighborX="2310" custLinFactNeighborY="-58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D5D9D-812D-4DAB-BA3D-B1E038D6583F}" type="pres">
      <dgm:prSet presAssocID="{4BE01085-CF77-4E99-9A2C-4D1AF0866DDA}" presName="quadrantPlaceholder" presStyleCnt="0"/>
      <dgm:spPr/>
    </dgm:pt>
    <dgm:pt modelId="{3BC09E61-E805-4C16-9AD9-94CC5F7DFBFE}" type="pres">
      <dgm:prSet presAssocID="{4BE01085-CF77-4E99-9A2C-4D1AF0866DDA}" presName="center1" presStyleLbl="fgShp" presStyleIdx="0" presStyleCnt="2" custScaleX="31430" custScaleY="43195" custLinFactX="100000" custLinFactY="105889" custLinFactNeighborX="161917" custLinFactNeighborY="200000"/>
      <dgm:spPr/>
    </dgm:pt>
    <dgm:pt modelId="{877BD2CC-AC61-4260-81C9-F4A907484EF2}" type="pres">
      <dgm:prSet presAssocID="{4BE01085-CF77-4E99-9A2C-4D1AF0866DDA}" presName="center2" presStyleLbl="fgShp" presStyleIdx="1" presStyleCnt="2" custAng="10064091" custFlipVert="1" custScaleX="52383" custScaleY="86655" custLinFactX="100000" custLinFactY="100000" custLinFactNeighborX="163075" custLinFactNeighborY="146374"/>
      <dgm:spPr/>
    </dgm:pt>
  </dgm:ptLst>
  <dgm:cxnLst>
    <dgm:cxn modelId="{A2A570B4-5211-4D66-8007-C779B0A27407}" type="presOf" srcId="{DED33FD7-A944-458C-8630-E81A5972985A}" destId="{ABADC0F5-0883-49A8-809D-7B87AD7D281C}" srcOrd="0" destOrd="0" presId="urn:microsoft.com/office/officeart/2005/8/layout/cycle4"/>
    <dgm:cxn modelId="{AEAB243D-52C3-4DAF-ACD7-871663A370E8}" srcId="{4BE01085-CF77-4E99-9A2C-4D1AF0866DDA}" destId="{DED33FD7-A944-458C-8630-E81A5972985A}" srcOrd="1" destOrd="0" parTransId="{A559068E-8A45-497A-BC79-AF2EB946348B}" sibTransId="{6CC9A36E-126F-4B08-ACB6-7BF693BF56B3}"/>
    <dgm:cxn modelId="{459853FB-4E4D-4F37-8E55-10684F196B57}" type="presOf" srcId="{921D5E07-69AB-4C93-AE54-C12CB689F128}" destId="{196575DB-9ED8-4631-B1EA-98C1E2C295F3}" srcOrd="0" destOrd="0" presId="urn:microsoft.com/office/officeart/2005/8/layout/cycle4"/>
    <dgm:cxn modelId="{5C1E05D7-13AB-4E38-A10B-2D96899D5ABB}" type="presOf" srcId="{4BE01085-CF77-4E99-9A2C-4D1AF0866DDA}" destId="{14C0139D-A5D0-45E9-83BF-71C767FEB5AF}" srcOrd="0" destOrd="0" presId="urn:microsoft.com/office/officeart/2005/8/layout/cycle4"/>
    <dgm:cxn modelId="{0658BA2D-2F82-412B-BB63-32641C25CD6B}" srcId="{4BE01085-CF77-4E99-9A2C-4D1AF0866DDA}" destId="{4A57A563-CBB5-422B-9266-1CE4B58CEDE8}" srcOrd="2" destOrd="0" parTransId="{B7830FA6-F940-4844-81F7-5091F056C0CF}" sibTransId="{BEB74297-AFA6-4ADF-AC51-476DEEA49BCD}"/>
    <dgm:cxn modelId="{9EDD5562-FBEC-4486-A56B-07C316E00E52}" srcId="{4BE01085-CF77-4E99-9A2C-4D1AF0866DDA}" destId="{E687D86D-9E91-452E-9D39-B59BA015D5FB}" srcOrd="0" destOrd="0" parTransId="{D8B40DA1-B4CB-4BB3-88C6-E323C36BEFA7}" sibTransId="{3C60104A-D530-463E-A5EB-ECD5E6AB73D5}"/>
    <dgm:cxn modelId="{D382ADD0-E48A-4E23-A31F-BCA6822054A2}" type="presOf" srcId="{4A57A563-CBB5-422B-9266-1CE4B58CEDE8}" destId="{55808880-30AF-43D0-9F2F-2A35CC3DE87F}" srcOrd="0" destOrd="0" presId="urn:microsoft.com/office/officeart/2005/8/layout/cycle4"/>
    <dgm:cxn modelId="{6E1BF485-559F-4068-89AC-8896CCEB4760}" srcId="{4BE01085-CF77-4E99-9A2C-4D1AF0866DDA}" destId="{921D5E07-69AB-4C93-AE54-C12CB689F128}" srcOrd="3" destOrd="0" parTransId="{F677A619-9FA9-4482-8204-D7FED188365A}" sibTransId="{3BBFEA2C-7CE1-456D-A644-727FFB6F6826}"/>
    <dgm:cxn modelId="{040D983F-BEDF-4335-A2F1-C6224C56EA1A}" type="presOf" srcId="{E687D86D-9E91-452E-9D39-B59BA015D5FB}" destId="{5F21B4E5-390B-41AA-B809-B0E1CCAD5AD6}" srcOrd="0" destOrd="0" presId="urn:microsoft.com/office/officeart/2005/8/layout/cycle4"/>
    <dgm:cxn modelId="{83EBD7F1-9E5B-4286-A46E-0BE82F134A2D}" type="presParOf" srcId="{14C0139D-A5D0-45E9-83BF-71C767FEB5AF}" destId="{4DE21EC5-B42E-4F52-97ED-7D01D91EFC06}" srcOrd="0" destOrd="0" presId="urn:microsoft.com/office/officeart/2005/8/layout/cycle4"/>
    <dgm:cxn modelId="{7B016D22-FE3E-4286-9552-4B014B84624C}" type="presParOf" srcId="{4DE21EC5-B42E-4F52-97ED-7D01D91EFC06}" destId="{B1318667-BAFE-4E5E-8740-3808A7B9091D}" srcOrd="0" destOrd="0" presId="urn:microsoft.com/office/officeart/2005/8/layout/cycle4"/>
    <dgm:cxn modelId="{EE8D6C29-771B-46CB-B940-777BB0A12A39}" type="presParOf" srcId="{14C0139D-A5D0-45E9-83BF-71C767FEB5AF}" destId="{1B462C3D-E0F0-4E71-8F85-316312153F49}" srcOrd="1" destOrd="0" presId="urn:microsoft.com/office/officeart/2005/8/layout/cycle4"/>
    <dgm:cxn modelId="{89D4F32F-CE5E-4990-999D-4D803F4B4346}" type="presParOf" srcId="{1B462C3D-E0F0-4E71-8F85-316312153F49}" destId="{5F21B4E5-390B-41AA-B809-B0E1CCAD5AD6}" srcOrd="0" destOrd="0" presId="urn:microsoft.com/office/officeart/2005/8/layout/cycle4"/>
    <dgm:cxn modelId="{D5B4413D-C3A3-4F89-A8F4-2453A2B5A052}" type="presParOf" srcId="{1B462C3D-E0F0-4E71-8F85-316312153F49}" destId="{ABADC0F5-0883-49A8-809D-7B87AD7D281C}" srcOrd="1" destOrd="0" presId="urn:microsoft.com/office/officeart/2005/8/layout/cycle4"/>
    <dgm:cxn modelId="{A4720CFA-1F3A-46C1-AFB7-07CFDE54A6C0}" type="presParOf" srcId="{1B462C3D-E0F0-4E71-8F85-316312153F49}" destId="{55808880-30AF-43D0-9F2F-2A35CC3DE87F}" srcOrd="2" destOrd="0" presId="urn:microsoft.com/office/officeart/2005/8/layout/cycle4"/>
    <dgm:cxn modelId="{4FA6EE87-26FB-4BA3-801D-5C3E92EB1AA7}" type="presParOf" srcId="{1B462C3D-E0F0-4E71-8F85-316312153F49}" destId="{196575DB-9ED8-4631-B1EA-98C1E2C295F3}" srcOrd="3" destOrd="0" presId="urn:microsoft.com/office/officeart/2005/8/layout/cycle4"/>
    <dgm:cxn modelId="{817B1890-BC0C-4727-B69A-66682EB017DA}" type="presParOf" srcId="{1B462C3D-E0F0-4E71-8F85-316312153F49}" destId="{746D5D9D-812D-4DAB-BA3D-B1E038D6583F}" srcOrd="4" destOrd="0" presId="urn:microsoft.com/office/officeart/2005/8/layout/cycle4"/>
    <dgm:cxn modelId="{20ECB008-9228-48C4-8BF2-89982E1A7878}" type="presParOf" srcId="{14C0139D-A5D0-45E9-83BF-71C767FEB5AF}" destId="{3BC09E61-E805-4C16-9AD9-94CC5F7DFBFE}" srcOrd="2" destOrd="0" presId="urn:microsoft.com/office/officeart/2005/8/layout/cycle4"/>
    <dgm:cxn modelId="{7945D1AE-9AC7-4061-A22A-7817C4D2237F}" type="presParOf" srcId="{14C0139D-A5D0-45E9-83BF-71C767FEB5AF}" destId="{877BD2CC-AC61-4260-81C9-F4A907484EF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069E33-98B8-484C-9B23-46228999055D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DB40501-066C-4581-BCEE-ECC8560E83F0}">
      <dgm:prSet phldrT="[Текст]" custT="1"/>
      <dgm:spPr>
        <a:solidFill>
          <a:srgbClr val="FDEADA"/>
        </a:solidFill>
      </dgm:spPr>
      <dgm:t>
        <a:bodyPr vert="vert"/>
        <a:lstStyle/>
        <a:p>
          <a:r>
            <a:rPr lang="ru-RU" sz="1600" b="1" dirty="0" smtClean="0">
              <a:solidFill>
                <a:srgbClr val="002060"/>
              </a:solidFill>
            </a:rPr>
            <a:t>Структура дидактической игры</a:t>
          </a:r>
          <a:endParaRPr lang="ru-RU" sz="1600" b="1" dirty="0">
            <a:solidFill>
              <a:srgbClr val="002060"/>
            </a:solidFill>
          </a:endParaRPr>
        </a:p>
      </dgm:t>
    </dgm:pt>
    <dgm:pt modelId="{507625B1-C0A1-4DB3-969C-60F20F683272}" type="parTrans" cxnId="{815C4802-B814-4333-A2D6-0799E8F51412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A29AE9CC-F8EA-4C2B-A481-EF0B65160CEA}" type="sibTrans" cxnId="{815C4802-B814-4333-A2D6-0799E8F51412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4DE8E40D-CA84-4AA6-A3EF-8134CC04D0F7}">
      <dgm:prSet phldrT="[Текст]" custT="1"/>
      <dgm:spPr>
        <a:solidFill>
          <a:srgbClr val="FDEADA"/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Игровая задача</a:t>
          </a:r>
          <a:endParaRPr lang="ru-RU" sz="1600" b="1" dirty="0">
            <a:solidFill>
              <a:srgbClr val="002060"/>
            </a:solidFill>
          </a:endParaRPr>
        </a:p>
      </dgm:t>
    </dgm:pt>
    <dgm:pt modelId="{F7E99AC0-ECBC-4CE5-A0D9-8E2CBC93EA69}" type="parTrans" cxnId="{2160080B-109B-4966-9168-EED8EA9E9F0E}">
      <dgm:prSet custT="1"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5298561C-096E-4D78-AB59-BD4B6588A21A}" type="sibTrans" cxnId="{2160080B-109B-4966-9168-EED8EA9E9F0E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40B48BBD-4DAF-4F42-92D9-950C238FB0B2}">
      <dgm:prSet phldrT="[Текст]" custT="1"/>
      <dgm:spPr>
        <a:solidFill>
          <a:srgbClr val="FDEADA"/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Игровые действия </a:t>
          </a:r>
          <a:endParaRPr lang="ru-RU" sz="1600" b="1" dirty="0">
            <a:solidFill>
              <a:srgbClr val="002060"/>
            </a:solidFill>
          </a:endParaRPr>
        </a:p>
      </dgm:t>
    </dgm:pt>
    <dgm:pt modelId="{973DE275-E8E6-4C27-B942-0E9999B44184}" type="parTrans" cxnId="{C52FAA1F-8116-4FF9-B8E9-8CCE1549D9BB}">
      <dgm:prSet custT="1"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C207B9EB-5E4D-4CB5-8DF0-FDDA909D2A95}" type="sibTrans" cxnId="{C52FAA1F-8116-4FF9-B8E9-8CCE1549D9BB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CEBFC80F-0F1E-425F-8FEF-250EA908823B}">
      <dgm:prSet phldrT="[Текст]" custT="1"/>
      <dgm:spPr>
        <a:solidFill>
          <a:srgbClr val="FDEADA"/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Игровые правила</a:t>
          </a:r>
          <a:endParaRPr lang="ru-RU" sz="1600" b="1" dirty="0">
            <a:solidFill>
              <a:srgbClr val="002060"/>
            </a:solidFill>
          </a:endParaRPr>
        </a:p>
      </dgm:t>
    </dgm:pt>
    <dgm:pt modelId="{897BBE90-BC6A-4AAC-977A-8D91F08569E8}" type="parTrans" cxnId="{2B8BF2C8-E88A-46BC-A77C-53DADFACCDB7}">
      <dgm:prSet custT="1"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B67459C4-5E4B-4136-8D44-49262423C307}" type="sibTrans" cxnId="{2B8BF2C8-E88A-46BC-A77C-53DADFACCDB7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90806101-35C3-491E-83DF-AD9925708177}">
      <dgm:prSet phldrT="[Текст]" custT="1"/>
      <dgm:spPr>
        <a:solidFill>
          <a:srgbClr val="FDEADA"/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Результат</a:t>
          </a:r>
          <a:endParaRPr lang="ru-RU" sz="1600" b="1" dirty="0">
            <a:solidFill>
              <a:srgbClr val="002060"/>
            </a:solidFill>
          </a:endParaRPr>
        </a:p>
      </dgm:t>
    </dgm:pt>
    <dgm:pt modelId="{15023615-907B-4883-9451-CD05B894C122}" type="parTrans" cxnId="{22FE450E-D62B-4466-A624-1C5D59A1AAC4}">
      <dgm:prSet custT="1"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A80C9FE3-6BF5-4169-B719-B0B3C7BB37A3}" type="sibTrans" cxnId="{22FE450E-D62B-4466-A624-1C5D59A1AAC4}">
      <dgm:prSet/>
      <dgm:spPr/>
      <dgm:t>
        <a:bodyPr/>
        <a:lstStyle/>
        <a:p>
          <a:endParaRPr lang="ru-RU" sz="1600" b="1">
            <a:solidFill>
              <a:srgbClr val="002060"/>
            </a:solidFill>
          </a:endParaRPr>
        </a:p>
      </dgm:t>
    </dgm:pt>
    <dgm:pt modelId="{EF41C7A5-0BD5-47FA-98B4-7F4980EFA413}" type="pres">
      <dgm:prSet presAssocID="{42069E33-98B8-484C-9B23-46228999055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AB4387-EAF4-4626-98B5-31D3380AA88D}" type="pres">
      <dgm:prSet presAssocID="{4DB40501-066C-4581-BCEE-ECC8560E83F0}" presName="root1" presStyleCnt="0"/>
      <dgm:spPr/>
    </dgm:pt>
    <dgm:pt modelId="{9B5116F7-9ECC-481C-9CD3-2DBE203B512E}" type="pres">
      <dgm:prSet presAssocID="{4DB40501-066C-4581-BCEE-ECC8560E83F0}" presName="LevelOneTextNode" presStyleLbl="node0" presStyleIdx="0" presStyleCnt="1" custScaleX="390295" custScaleY="88179" custLinFactNeighborX="27013" custLinFactNeighborY="3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8058DE-D38D-4FEB-BB07-D2A672726E46}" type="pres">
      <dgm:prSet presAssocID="{4DB40501-066C-4581-BCEE-ECC8560E83F0}" presName="level2hierChild" presStyleCnt="0"/>
      <dgm:spPr/>
    </dgm:pt>
    <dgm:pt modelId="{9182BA7C-7B53-4C40-81ED-F83395CE54BC}" type="pres">
      <dgm:prSet presAssocID="{F7E99AC0-ECBC-4CE5-A0D9-8E2CBC93EA69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C741E1D6-AB97-4348-9C0C-1CCFC139AFE7}" type="pres">
      <dgm:prSet presAssocID="{F7E99AC0-ECBC-4CE5-A0D9-8E2CBC93EA6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91947443-CFBE-4E03-B199-37D2957CA2A6}" type="pres">
      <dgm:prSet presAssocID="{4DE8E40D-CA84-4AA6-A3EF-8134CC04D0F7}" presName="root2" presStyleCnt="0"/>
      <dgm:spPr/>
    </dgm:pt>
    <dgm:pt modelId="{41254CAB-F7C8-4CAD-96C2-3365106183BC}" type="pres">
      <dgm:prSet presAssocID="{4DE8E40D-CA84-4AA6-A3EF-8134CC04D0F7}" presName="LevelTwoTextNode" presStyleLbl="node2" presStyleIdx="0" presStyleCnt="4" custScaleX="179609" custLinFactNeighborX="5374" custLinFactNeighborY="1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6BF29E-5166-4378-8A5F-599712BAB187}" type="pres">
      <dgm:prSet presAssocID="{4DE8E40D-CA84-4AA6-A3EF-8134CC04D0F7}" presName="level3hierChild" presStyleCnt="0"/>
      <dgm:spPr/>
    </dgm:pt>
    <dgm:pt modelId="{42A1DC75-6244-4A41-9896-95E35625DF8E}" type="pres">
      <dgm:prSet presAssocID="{973DE275-E8E6-4C27-B942-0E9999B4418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502A755C-9984-4F41-A8AB-2908C23834A8}" type="pres">
      <dgm:prSet presAssocID="{973DE275-E8E6-4C27-B942-0E9999B4418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46D2D67-E2E2-4729-BE7D-0BB277DE9990}" type="pres">
      <dgm:prSet presAssocID="{40B48BBD-4DAF-4F42-92D9-950C238FB0B2}" presName="root2" presStyleCnt="0"/>
      <dgm:spPr/>
    </dgm:pt>
    <dgm:pt modelId="{704887A0-0D3A-42B3-B468-24DABFFBD4F5}" type="pres">
      <dgm:prSet presAssocID="{40B48BBD-4DAF-4F42-92D9-950C238FB0B2}" presName="LevelTwoTextNode" presStyleLbl="node2" presStyleIdx="1" presStyleCnt="4" custScaleX="1850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72D00A-74F8-48E8-A706-C1A9D2D8773A}" type="pres">
      <dgm:prSet presAssocID="{40B48BBD-4DAF-4F42-92D9-950C238FB0B2}" presName="level3hierChild" presStyleCnt="0"/>
      <dgm:spPr/>
    </dgm:pt>
    <dgm:pt modelId="{258FF359-79E6-4764-BDE7-8AC167AF5DE1}" type="pres">
      <dgm:prSet presAssocID="{897BBE90-BC6A-4AAC-977A-8D91F08569E8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8642E5DF-9AAF-4896-9A54-D546590D50D2}" type="pres">
      <dgm:prSet presAssocID="{897BBE90-BC6A-4AAC-977A-8D91F08569E8}" presName="connTx" presStyleLbl="parChTrans1D2" presStyleIdx="2" presStyleCnt="4"/>
      <dgm:spPr/>
      <dgm:t>
        <a:bodyPr/>
        <a:lstStyle/>
        <a:p>
          <a:endParaRPr lang="ru-RU"/>
        </a:p>
      </dgm:t>
    </dgm:pt>
    <dgm:pt modelId="{AD6A61C5-E3C9-422B-AEB1-A5777C069DA9}" type="pres">
      <dgm:prSet presAssocID="{CEBFC80F-0F1E-425F-8FEF-250EA908823B}" presName="root2" presStyleCnt="0"/>
      <dgm:spPr/>
    </dgm:pt>
    <dgm:pt modelId="{9C426A5C-024A-4DB7-A202-A60159B57ABC}" type="pres">
      <dgm:prSet presAssocID="{CEBFC80F-0F1E-425F-8FEF-250EA908823B}" presName="LevelTwoTextNode" presStyleLbl="node2" presStyleIdx="2" presStyleCnt="4" custScaleX="185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4EF05-A33C-4F26-B458-3AC2BDC394B6}" type="pres">
      <dgm:prSet presAssocID="{CEBFC80F-0F1E-425F-8FEF-250EA908823B}" presName="level3hierChild" presStyleCnt="0"/>
      <dgm:spPr/>
    </dgm:pt>
    <dgm:pt modelId="{E4BEF710-4AD0-49BD-BFE5-1CB42D0FA696}" type="pres">
      <dgm:prSet presAssocID="{15023615-907B-4883-9451-CD05B894C12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A34E893B-CE2B-4633-A83C-59A223215E3F}" type="pres">
      <dgm:prSet presAssocID="{15023615-907B-4883-9451-CD05B894C12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1A64FB8-AC6C-48F8-A201-C6C27B0DFEB6}" type="pres">
      <dgm:prSet presAssocID="{90806101-35C3-491E-83DF-AD9925708177}" presName="root2" presStyleCnt="0"/>
      <dgm:spPr/>
    </dgm:pt>
    <dgm:pt modelId="{ED8195BF-A017-419F-AB0D-D8D822226FB6}" type="pres">
      <dgm:prSet presAssocID="{90806101-35C3-491E-83DF-AD9925708177}" presName="LevelTwoTextNode" presStyleLbl="node2" presStyleIdx="3" presStyleCnt="4" custScaleX="189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2AF0CD-2DD3-4F67-914E-208699AED85F}" type="pres">
      <dgm:prSet presAssocID="{90806101-35C3-491E-83DF-AD9925708177}" presName="level3hierChild" presStyleCnt="0"/>
      <dgm:spPr/>
    </dgm:pt>
  </dgm:ptLst>
  <dgm:cxnLst>
    <dgm:cxn modelId="{5EACD6B0-0C9A-4AAE-B9FA-38E68E41241E}" type="presOf" srcId="{90806101-35C3-491E-83DF-AD9925708177}" destId="{ED8195BF-A017-419F-AB0D-D8D822226FB6}" srcOrd="0" destOrd="0" presId="urn:microsoft.com/office/officeart/2008/layout/HorizontalMultiLevelHierarchy"/>
    <dgm:cxn modelId="{60CED578-0DA8-4B11-983E-B49DF8FD2358}" type="presOf" srcId="{973DE275-E8E6-4C27-B942-0E9999B44184}" destId="{42A1DC75-6244-4A41-9896-95E35625DF8E}" srcOrd="0" destOrd="0" presId="urn:microsoft.com/office/officeart/2008/layout/HorizontalMultiLevelHierarchy"/>
    <dgm:cxn modelId="{C52FAA1F-8116-4FF9-B8E9-8CCE1549D9BB}" srcId="{4DB40501-066C-4581-BCEE-ECC8560E83F0}" destId="{40B48BBD-4DAF-4F42-92D9-950C238FB0B2}" srcOrd="1" destOrd="0" parTransId="{973DE275-E8E6-4C27-B942-0E9999B44184}" sibTransId="{C207B9EB-5E4D-4CB5-8DF0-FDDA909D2A95}"/>
    <dgm:cxn modelId="{2B8BF2C8-E88A-46BC-A77C-53DADFACCDB7}" srcId="{4DB40501-066C-4581-BCEE-ECC8560E83F0}" destId="{CEBFC80F-0F1E-425F-8FEF-250EA908823B}" srcOrd="2" destOrd="0" parTransId="{897BBE90-BC6A-4AAC-977A-8D91F08569E8}" sibTransId="{B67459C4-5E4B-4136-8D44-49262423C307}"/>
    <dgm:cxn modelId="{C41D4862-7222-43D1-8E8F-58268258957D}" type="presOf" srcId="{897BBE90-BC6A-4AAC-977A-8D91F08569E8}" destId="{258FF359-79E6-4764-BDE7-8AC167AF5DE1}" srcOrd="0" destOrd="0" presId="urn:microsoft.com/office/officeart/2008/layout/HorizontalMultiLevelHierarchy"/>
    <dgm:cxn modelId="{6DB113B3-446F-4FF7-A93F-276CF992395A}" type="presOf" srcId="{CEBFC80F-0F1E-425F-8FEF-250EA908823B}" destId="{9C426A5C-024A-4DB7-A202-A60159B57ABC}" srcOrd="0" destOrd="0" presId="urn:microsoft.com/office/officeart/2008/layout/HorizontalMultiLevelHierarchy"/>
    <dgm:cxn modelId="{31C36583-CDB1-4338-9316-102B687A3A16}" type="presOf" srcId="{4DB40501-066C-4581-BCEE-ECC8560E83F0}" destId="{9B5116F7-9ECC-481C-9CD3-2DBE203B512E}" srcOrd="0" destOrd="0" presId="urn:microsoft.com/office/officeart/2008/layout/HorizontalMultiLevelHierarchy"/>
    <dgm:cxn modelId="{22FE450E-D62B-4466-A624-1C5D59A1AAC4}" srcId="{4DB40501-066C-4581-BCEE-ECC8560E83F0}" destId="{90806101-35C3-491E-83DF-AD9925708177}" srcOrd="3" destOrd="0" parTransId="{15023615-907B-4883-9451-CD05B894C122}" sibTransId="{A80C9FE3-6BF5-4169-B719-B0B3C7BB37A3}"/>
    <dgm:cxn modelId="{619F9DBD-2FB7-4AD7-8398-1015691F99E7}" type="presOf" srcId="{F7E99AC0-ECBC-4CE5-A0D9-8E2CBC93EA69}" destId="{C741E1D6-AB97-4348-9C0C-1CCFC139AFE7}" srcOrd="1" destOrd="0" presId="urn:microsoft.com/office/officeart/2008/layout/HorizontalMultiLevelHierarchy"/>
    <dgm:cxn modelId="{81BE1155-A6CC-4EC2-AC7B-829202B94C45}" type="presOf" srcId="{42069E33-98B8-484C-9B23-46228999055D}" destId="{EF41C7A5-0BD5-47FA-98B4-7F4980EFA413}" srcOrd="0" destOrd="0" presId="urn:microsoft.com/office/officeart/2008/layout/HorizontalMultiLevelHierarchy"/>
    <dgm:cxn modelId="{FDB26990-0E9C-4A55-9ABC-C3345A41EC50}" type="presOf" srcId="{40B48BBD-4DAF-4F42-92D9-950C238FB0B2}" destId="{704887A0-0D3A-42B3-B468-24DABFFBD4F5}" srcOrd="0" destOrd="0" presId="urn:microsoft.com/office/officeart/2008/layout/HorizontalMultiLevelHierarchy"/>
    <dgm:cxn modelId="{00DFD798-EF29-483D-BE03-22F877360752}" type="presOf" srcId="{973DE275-E8E6-4C27-B942-0E9999B44184}" destId="{502A755C-9984-4F41-A8AB-2908C23834A8}" srcOrd="1" destOrd="0" presId="urn:microsoft.com/office/officeart/2008/layout/HorizontalMultiLevelHierarchy"/>
    <dgm:cxn modelId="{DB0B6903-C63C-4A3D-89A9-C47805ED835C}" type="presOf" srcId="{F7E99AC0-ECBC-4CE5-A0D9-8E2CBC93EA69}" destId="{9182BA7C-7B53-4C40-81ED-F83395CE54BC}" srcOrd="0" destOrd="0" presId="urn:microsoft.com/office/officeart/2008/layout/HorizontalMultiLevelHierarchy"/>
    <dgm:cxn modelId="{1CA6BE25-C714-4F74-85C7-2E6ABCFEA874}" type="presOf" srcId="{15023615-907B-4883-9451-CD05B894C122}" destId="{E4BEF710-4AD0-49BD-BFE5-1CB42D0FA696}" srcOrd="0" destOrd="0" presId="urn:microsoft.com/office/officeart/2008/layout/HorizontalMultiLevelHierarchy"/>
    <dgm:cxn modelId="{04F60B8E-F85C-4892-A3C5-BCA0D083D5E0}" type="presOf" srcId="{15023615-907B-4883-9451-CD05B894C122}" destId="{A34E893B-CE2B-4633-A83C-59A223215E3F}" srcOrd="1" destOrd="0" presId="urn:microsoft.com/office/officeart/2008/layout/HorizontalMultiLevelHierarchy"/>
    <dgm:cxn modelId="{815C4802-B814-4333-A2D6-0799E8F51412}" srcId="{42069E33-98B8-484C-9B23-46228999055D}" destId="{4DB40501-066C-4581-BCEE-ECC8560E83F0}" srcOrd="0" destOrd="0" parTransId="{507625B1-C0A1-4DB3-969C-60F20F683272}" sibTransId="{A29AE9CC-F8EA-4C2B-A481-EF0B65160CEA}"/>
    <dgm:cxn modelId="{2160080B-109B-4966-9168-EED8EA9E9F0E}" srcId="{4DB40501-066C-4581-BCEE-ECC8560E83F0}" destId="{4DE8E40D-CA84-4AA6-A3EF-8134CC04D0F7}" srcOrd="0" destOrd="0" parTransId="{F7E99AC0-ECBC-4CE5-A0D9-8E2CBC93EA69}" sibTransId="{5298561C-096E-4D78-AB59-BD4B6588A21A}"/>
    <dgm:cxn modelId="{F3798F82-F30B-4C2D-8B76-BD4B5CC6DBEA}" type="presOf" srcId="{4DE8E40D-CA84-4AA6-A3EF-8134CC04D0F7}" destId="{41254CAB-F7C8-4CAD-96C2-3365106183BC}" srcOrd="0" destOrd="0" presId="urn:microsoft.com/office/officeart/2008/layout/HorizontalMultiLevelHierarchy"/>
    <dgm:cxn modelId="{DE10F2E8-E501-415D-B1C8-4145DF060B58}" type="presOf" srcId="{897BBE90-BC6A-4AAC-977A-8D91F08569E8}" destId="{8642E5DF-9AAF-4896-9A54-D546590D50D2}" srcOrd="1" destOrd="0" presId="urn:microsoft.com/office/officeart/2008/layout/HorizontalMultiLevelHierarchy"/>
    <dgm:cxn modelId="{0075A905-D48D-40A7-AB32-24ECAECCF14A}" type="presParOf" srcId="{EF41C7A5-0BD5-47FA-98B4-7F4980EFA413}" destId="{72AB4387-EAF4-4626-98B5-31D3380AA88D}" srcOrd="0" destOrd="0" presId="urn:microsoft.com/office/officeart/2008/layout/HorizontalMultiLevelHierarchy"/>
    <dgm:cxn modelId="{F935C701-DFFD-4BB8-AAB1-155423DD5729}" type="presParOf" srcId="{72AB4387-EAF4-4626-98B5-31D3380AA88D}" destId="{9B5116F7-9ECC-481C-9CD3-2DBE203B512E}" srcOrd="0" destOrd="0" presId="urn:microsoft.com/office/officeart/2008/layout/HorizontalMultiLevelHierarchy"/>
    <dgm:cxn modelId="{F1291A91-5281-4BC1-A377-7B3943DD350F}" type="presParOf" srcId="{72AB4387-EAF4-4626-98B5-31D3380AA88D}" destId="{268058DE-D38D-4FEB-BB07-D2A672726E46}" srcOrd="1" destOrd="0" presId="urn:microsoft.com/office/officeart/2008/layout/HorizontalMultiLevelHierarchy"/>
    <dgm:cxn modelId="{4E56955C-67E1-491D-9D3C-63B5766FA841}" type="presParOf" srcId="{268058DE-D38D-4FEB-BB07-D2A672726E46}" destId="{9182BA7C-7B53-4C40-81ED-F83395CE54BC}" srcOrd="0" destOrd="0" presId="urn:microsoft.com/office/officeart/2008/layout/HorizontalMultiLevelHierarchy"/>
    <dgm:cxn modelId="{03BB9C63-E968-4CF9-8371-87C79FA56FD3}" type="presParOf" srcId="{9182BA7C-7B53-4C40-81ED-F83395CE54BC}" destId="{C741E1D6-AB97-4348-9C0C-1CCFC139AFE7}" srcOrd="0" destOrd="0" presId="urn:microsoft.com/office/officeart/2008/layout/HorizontalMultiLevelHierarchy"/>
    <dgm:cxn modelId="{52C540A6-CAA3-41F8-A58F-B4D4B0DF1894}" type="presParOf" srcId="{268058DE-D38D-4FEB-BB07-D2A672726E46}" destId="{91947443-CFBE-4E03-B199-37D2957CA2A6}" srcOrd="1" destOrd="0" presId="urn:microsoft.com/office/officeart/2008/layout/HorizontalMultiLevelHierarchy"/>
    <dgm:cxn modelId="{C3FBE335-F72D-49F6-B863-A06D71E3BCD9}" type="presParOf" srcId="{91947443-CFBE-4E03-B199-37D2957CA2A6}" destId="{41254CAB-F7C8-4CAD-96C2-3365106183BC}" srcOrd="0" destOrd="0" presId="urn:microsoft.com/office/officeart/2008/layout/HorizontalMultiLevelHierarchy"/>
    <dgm:cxn modelId="{805E558E-A847-4684-993B-F1291564A29F}" type="presParOf" srcId="{91947443-CFBE-4E03-B199-37D2957CA2A6}" destId="{186BF29E-5166-4378-8A5F-599712BAB187}" srcOrd="1" destOrd="0" presId="urn:microsoft.com/office/officeart/2008/layout/HorizontalMultiLevelHierarchy"/>
    <dgm:cxn modelId="{5DC2E7A8-E870-4C2D-A207-81E57C690BEE}" type="presParOf" srcId="{268058DE-D38D-4FEB-BB07-D2A672726E46}" destId="{42A1DC75-6244-4A41-9896-95E35625DF8E}" srcOrd="2" destOrd="0" presId="urn:microsoft.com/office/officeart/2008/layout/HorizontalMultiLevelHierarchy"/>
    <dgm:cxn modelId="{F533CDB5-2BBD-4F70-8A67-212F650ABB99}" type="presParOf" srcId="{42A1DC75-6244-4A41-9896-95E35625DF8E}" destId="{502A755C-9984-4F41-A8AB-2908C23834A8}" srcOrd="0" destOrd="0" presId="urn:microsoft.com/office/officeart/2008/layout/HorizontalMultiLevelHierarchy"/>
    <dgm:cxn modelId="{B5FFAEF8-AACB-45B4-AA3D-0C21F98BF185}" type="presParOf" srcId="{268058DE-D38D-4FEB-BB07-D2A672726E46}" destId="{246D2D67-E2E2-4729-BE7D-0BB277DE9990}" srcOrd="3" destOrd="0" presId="urn:microsoft.com/office/officeart/2008/layout/HorizontalMultiLevelHierarchy"/>
    <dgm:cxn modelId="{34FDE594-D8F7-4688-A094-6F240C403F01}" type="presParOf" srcId="{246D2D67-E2E2-4729-BE7D-0BB277DE9990}" destId="{704887A0-0D3A-42B3-B468-24DABFFBD4F5}" srcOrd="0" destOrd="0" presId="urn:microsoft.com/office/officeart/2008/layout/HorizontalMultiLevelHierarchy"/>
    <dgm:cxn modelId="{E8092F55-D45F-457C-A9F5-2A111C4A2DC2}" type="presParOf" srcId="{246D2D67-E2E2-4729-BE7D-0BB277DE9990}" destId="{CC72D00A-74F8-48E8-A706-C1A9D2D8773A}" srcOrd="1" destOrd="0" presId="urn:microsoft.com/office/officeart/2008/layout/HorizontalMultiLevelHierarchy"/>
    <dgm:cxn modelId="{B3C1846A-DDBC-4DBB-B829-C1458BF91A77}" type="presParOf" srcId="{268058DE-D38D-4FEB-BB07-D2A672726E46}" destId="{258FF359-79E6-4764-BDE7-8AC167AF5DE1}" srcOrd="4" destOrd="0" presId="urn:microsoft.com/office/officeart/2008/layout/HorizontalMultiLevelHierarchy"/>
    <dgm:cxn modelId="{7BFC85E1-0C4A-4123-AFFC-73C9D517D1B1}" type="presParOf" srcId="{258FF359-79E6-4764-BDE7-8AC167AF5DE1}" destId="{8642E5DF-9AAF-4896-9A54-D546590D50D2}" srcOrd="0" destOrd="0" presId="urn:microsoft.com/office/officeart/2008/layout/HorizontalMultiLevelHierarchy"/>
    <dgm:cxn modelId="{82866789-C5C2-466C-9D9E-F977AD487093}" type="presParOf" srcId="{268058DE-D38D-4FEB-BB07-D2A672726E46}" destId="{AD6A61C5-E3C9-422B-AEB1-A5777C069DA9}" srcOrd="5" destOrd="0" presId="urn:microsoft.com/office/officeart/2008/layout/HorizontalMultiLevelHierarchy"/>
    <dgm:cxn modelId="{52CCF800-DAB8-4F03-A06A-393FEE7C2848}" type="presParOf" srcId="{AD6A61C5-E3C9-422B-AEB1-A5777C069DA9}" destId="{9C426A5C-024A-4DB7-A202-A60159B57ABC}" srcOrd="0" destOrd="0" presId="urn:microsoft.com/office/officeart/2008/layout/HorizontalMultiLevelHierarchy"/>
    <dgm:cxn modelId="{2FF242DA-3017-4F12-BE8A-2FB019451E7E}" type="presParOf" srcId="{AD6A61C5-E3C9-422B-AEB1-A5777C069DA9}" destId="{8334EF05-A33C-4F26-B458-3AC2BDC394B6}" srcOrd="1" destOrd="0" presId="urn:microsoft.com/office/officeart/2008/layout/HorizontalMultiLevelHierarchy"/>
    <dgm:cxn modelId="{339F841A-82AD-46A5-98BF-B5BCFC2CCC5C}" type="presParOf" srcId="{268058DE-D38D-4FEB-BB07-D2A672726E46}" destId="{E4BEF710-4AD0-49BD-BFE5-1CB42D0FA696}" srcOrd="6" destOrd="0" presId="urn:microsoft.com/office/officeart/2008/layout/HorizontalMultiLevelHierarchy"/>
    <dgm:cxn modelId="{DC5B8181-4195-4EB8-8C2A-B504D3EFA430}" type="presParOf" srcId="{E4BEF710-4AD0-49BD-BFE5-1CB42D0FA696}" destId="{A34E893B-CE2B-4633-A83C-59A223215E3F}" srcOrd="0" destOrd="0" presId="urn:microsoft.com/office/officeart/2008/layout/HorizontalMultiLevelHierarchy"/>
    <dgm:cxn modelId="{CE1D079F-DE77-42CA-BA0E-A708C4566509}" type="presParOf" srcId="{268058DE-D38D-4FEB-BB07-D2A672726E46}" destId="{A1A64FB8-AC6C-48F8-A201-C6C27B0DFEB6}" srcOrd="7" destOrd="0" presId="urn:microsoft.com/office/officeart/2008/layout/HorizontalMultiLevelHierarchy"/>
    <dgm:cxn modelId="{3FE0CBA7-15DE-49D3-B103-DABFE03DA4F0}" type="presParOf" srcId="{A1A64FB8-AC6C-48F8-A201-C6C27B0DFEB6}" destId="{ED8195BF-A017-419F-AB0D-D8D822226FB6}" srcOrd="0" destOrd="0" presId="urn:microsoft.com/office/officeart/2008/layout/HorizontalMultiLevelHierarchy"/>
    <dgm:cxn modelId="{C1DA1913-4008-46B8-A083-8A732C284FE9}" type="presParOf" srcId="{A1A64FB8-AC6C-48F8-A201-C6C27B0DFEB6}" destId="{212AF0CD-2DD3-4F67-914E-208699AED85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B4D64-8806-47AC-AF65-EB7A94F84EB9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9BB3AE7-667D-47CB-B418-2A7F64B4DC7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Использование дидактических игр по ФЭМП </a:t>
          </a:r>
        </a:p>
        <a:p>
          <a:r>
            <a:rPr lang="ru-RU" sz="1600" b="1" dirty="0" smtClean="0"/>
            <a:t>в разных формах взаимодействия  с воспитанниками</a:t>
          </a:r>
          <a:endParaRPr lang="ru-RU" sz="1600" b="1" dirty="0"/>
        </a:p>
      </dgm:t>
    </dgm:pt>
    <dgm:pt modelId="{B63369B9-A167-41A4-B785-122ECC116044}" type="parTrans" cxnId="{D193F96E-DC0E-48B4-9C5C-7FC6C9510483}">
      <dgm:prSet/>
      <dgm:spPr/>
      <dgm:t>
        <a:bodyPr/>
        <a:lstStyle/>
        <a:p>
          <a:endParaRPr lang="ru-RU" sz="1400"/>
        </a:p>
      </dgm:t>
    </dgm:pt>
    <dgm:pt modelId="{5CEA3CDD-0C60-455D-A545-6A77A47A33B9}" type="sibTrans" cxnId="{D193F96E-DC0E-48B4-9C5C-7FC6C9510483}">
      <dgm:prSet/>
      <dgm:spPr/>
      <dgm:t>
        <a:bodyPr/>
        <a:lstStyle/>
        <a:p>
          <a:endParaRPr lang="ru-RU" sz="1400"/>
        </a:p>
      </dgm:t>
    </dgm:pt>
    <dgm:pt modelId="{58FAA60E-D20F-4834-8E2A-0A2A8B1FCA2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1600" b="1" dirty="0" smtClean="0"/>
            <a:t>В занятиях</a:t>
          </a:r>
          <a:endParaRPr lang="ru-RU" sz="1600" b="1" dirty="0" smtClean="0"/>
        </a:p>
        <a:p>
          <a:pPr>
            <a:lnSpc>
              <a:spcPct val="100000"/>
            </a:lnSpc>
          </a:pPr>
          <a:r>
            <a:rPr lang="ru-RU" sz="1600" b="0" dirty="0" smtClean="0"/>
            <a:t>(4 занятия в месяц, </a:t>
          </a:r>
        </a:p>
        <a:p>
          <a:pPr>
            <a:lnSpc>
              <a:spcPct val="100000"/>
            </a:lnSpc>
          </a:pPr>
          <a:r>
            <a:rPr lang="ru-RU" sz="1600" b="0" dirty="0" smtClean="0"/>
            <a:t>проходят в игровой форме)</a:t>
          </a:r>
          <a:endParaRPr lang="ru-RU" sz="1600" b="0" dirty="0"/>
        </a:p>
      </dgm:t>
    </dgm:pt>
    <dgm:pt modelId="{34F0B5E8-798E-4144-8E4A-B18744CF44D8}" type="parTrans" cxnId="{B7CE7AAF-21D4-4BA0-863C-65FB6DA61B9C}">
      <dgm:prSet/>
      <dgm:spPr/>
      <dgm:t>
        <a:bodyPr/>
        <a:lstStyle/>
        <a:p>
          <a:endParaRPr lang="ru-RU" sz="1400"/>
        </a:p>
      </dgm:t>
    </dgm:pt>
    <dgm:pt modelId="{3E6174AA-ECE6-450C-AA4E-739A29D9F32B}" type="sibTrans" cxnId="{B7CE7AAF-21D4-4BA0-863C-65FB6DA61B9C}">
      <dgm:prSet/>
      <dgm:spPr/>
      <dgm:t>
        <a:bodyPr/>
        <a:lstStyle/>
        <a:p>
          <a:endParaRPr lang="ru-RU" sz="1400"/>
        </a:p>
      </dgm:t>
    </dgm:pt>
    <dgm:pt modelId="{EC608ED1-2CB2-48C3-B4CF-8F332FEEC88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В партнерском взаимодействии </a:t>
          </a:r>
        </a:p>
        <a:p>
          <a:r>
            <a:rPr lang="ru-RU" sz="1600" b="1" dirty="0" smtClean="0"/>
            <a:t>с воспитанниками в течение дня</a:t>
          </a:r>
          <a:endParaRPr lang="ru-RU" sz="1600" b="1" dirty="0"/>
        </a:p>
      </dgm:t>
    </dgm:pt>
    <dgm:pt modelId="{2D792A17-4CCB-4836-937B-7CC8C08B8149}" type="parTrans" cxnId="{F8B99412-9AB7-40EC-94D0-7E0DE3965804}">
      <dgm:prSet/>
      <dgm:spPr/>
      <dgm:t>
        <a:bodyPr/>
        <a:lstStyle/>
        <a:p>
          <a:endParaRPr lang="ru-RU" sz="1400"/>
        </a:p>
      </dgm:t>
    </dgm:pt>
    <dgm:pt modelId="{1094F740-21EF-4865-8ADA-1DF1346A4642}" type="sibTrans" cxnId="{F8B99412-9AB7-40EC-94D0-7E0DE3965804}">
      <dgm:prSet/>
      <dgm:spPr/>
      <dgm:t>
        <a:bodyPr/>
        <a:lstStyle/>
        <a:p>
          <a:endParaRPr lang="ru-RU" sz="1400"/>
        </a:p>
      </dgm:t>
    </dgm:pt>
    <dgm:pt modelId="{762D49B2-22AD-4DA5-B0DD-D4C7E6D0A68B}" type="pres">
      <dgm:prSet presAssocID="{58FB4D64-8806-47AC-AF65-EB7A94F84E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F2B6D46-732F-4610-A91F-11CB5CFBE083}" type="pres">
      <dgm:prSet presAssocID="{E9BB3AE7-667D-47CB-B418-2A7F64B4DC7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360C67A-182D-4EFF-AC65-D65883492FC7}" type="pres">
      <dgm:prSet presAssocID="{E9BB3AE7-667D-47CB-B418-2A7F64B4DC75}" presName="rootComposite1" presStyleCnt="0"/>
      <dgm:spPr/>
      <dgm:t>
        <a:bodyPr/>
        <a:lstStyle/>
        <a:p>
          <a:endParaRPr lang="ru-RU"/>
        </a:p>
      </dgm:t>
    </dgm:pt>
    <dgm:pt modelId="{02F79B10-D3CB-489E-BB09-C05B2C1C788E}" type="pres">
      <dgm:prSet presAssocID="{E9BB3AE7-667D-47CB-B418-2A7F64B4DC75}" presName="rootText1" presStyleLbl="node0" presStyleIdx="0" presStyleCnt="1" custScaleX="161571" custScaleY="40361" custLinFactNeighborX="211" custLinFactNeighborY="-5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DB9D7A-A139-401D-92D2-6DD2FB46BDB5}" type="pres">
      <dgm:prSet presAssocID="{E9BB3AE7-667D-47CB-B418-2A7F64B4DC7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28529FB-E03C-4FC1-B71A-FE44F4142839}" type="pres">
      <dgm:prSet presAssocID="{E9BB3AE7-667D-47CB-B418-2A7F64B4DC75}" presName="hierChild2" presStyleCnt="0"/>
      <dgm:spPr/>
      <dgm:t>
        <a:bodyPr/>
        <a:lstStyle/>
        <a:p>
          <a:endParaRPr lang="ru-RU"/>
        </a:p>
      </dgm:t>
    </dgm:pt>
    <dgm:pt modelId="{4F553B97-AE54-4AAF-ADA3-E25D9841026D}" type="pres">
      <dgm:prSet presAssocID="{34F0B5E8-798E-4144-8E4A-B18744CF44D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11837EB5-1A51-470D-BBE7-6D285D73220D}" type="pres">
      <dgm:prSet presAssocID="{58FAA60E-D20F-4834-8E2A-0A2A8B1FCA2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556E9EE-34B6-46BE-81C8-AFFD900F11D0}" type="pres">
      <dgm:prSet presAssocID="{58FAA60E-D20F-4834-8E2A-0A2A8B1FCA26}" presName="rootComposite" presStyleCnt="0"/>
      <dgm:spPr/>
      <dgm:t>
        <a:bodyPr/>
        <a:lstStyle/>
        <a:p>
          <a:endParaRPr lang="ru-RU"/>
        </a:p>
      </dgm:t>
    </dgm:pt>
    <dgm:pt modelId="{A40E8602-0CF4-4630-84FE-4E78A41CFF35}" type="pres">
      <dgm:prSet presAssocID="{58FAA60E-D20F-4834-8E2A-0A2A8B1FCA26}" presName="rootText" presStyleLbl="node2" presStyleIdx="0" presStyleCnt="2" custScaleX="77593" custScaleY="42983" custLinFactNeighborX="-68" custLinFactNeighborY="-50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A7743A-2501-4847-BB21-6B173CC234EA}" type="pres">
      <dgm:prSet presAssocID="{58FAA60E-D20F-4834-8E2A-0A2A8B1FCA26}" presName="rootConnector" presStyleLbl="node2" presStyleIdx="0" presStyleCnt="2"/>
      <dgm:spPr/>
      <dgm:t>
        <a:bodyPr/>
        <a:lstStyle/>
        <a:p>
          <a:endParaRPr lang="ru-RU"/>
        </a:p>
      </dgm:t>
    </dgm:pt>
    <dgm:pt modelId="{265F5A4B-44A8-4A34-A303-B69E7E892401}" type="pres">
      <dgm:prSet presAssocID="{58FAA60E-D20F-4834-8E2A-0A2A8B1FCA26}" presName="hierChild4" presStyleCnt="0"/>
      <dgm:spPr/>
      <dgm:t>
        <a:bodyPr/>
        <a:lstStyle/>
        <a:p>
          <a:endParaRPr lang="ru-RU"/>
        </a:p>
      </dgm:t>
    </dgm:pt>
    <dgm:pt modelId="{E897237B-2930-41CC-B420-2D737A227C4E}" type="pres">
      <dgm:prSet presAssocID="{58FAA60E-D20F-4834-8E2A-0A2A8B1FCA26}" presName="hierChild5" presStyleCnt="0"/>
      <dgm:spPr/>
      <dgm:t>
        <a:bodyPr/>
        <a:lstStyle/>
        <a:p>
          <a:endParaRPr lang="ru-RU"/>
        </a:p>
      </dgm:t>
    </dgm:pt>
    <dgm:pt modelId="{D09511A1-970C-4091-9437-5898F21F732D}" type="pres">
      <dgm:prSet presAssocID="{2D792A17-4CCB-4836-937B-7CC8C08B8149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96E0C95-00BC-4827-B242-4B438B2E3B0F}" type="pres">
      <dgm:prSet presAssocID="{EC608ED1-2CB2-48C3-B4CF-8F332FEEC88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D8B51FF-804E-407E-B870-5EA266624CC0}" type="pres">
      <dgm:prSet presAssocID="{EC608ED1-2CB2-48C3-B4CF-8F332FEEC88A}" presName="rootComposite" presStyleCnt="0"/>
      <dgm:spPr/>
      <dgm:t>
        <a:bodyPr/>
        <a:lstStyle/>
        <a:p>
          <a:endParaRPr lang="ru-RU"/>
        </a:p>
      </dgm:t>
    </dgm:pt>
    <dgm:pt modelId="{27D9A239-BFBE-4C84-9BDD-DD8D8CB5B1AA}" type="pres">
      <dgm:prSet presAssocID="{EC608ED1-2CB2-48C3-B4CF-8F332FEEC88A}" presName="rootText" presStyleLbl="node2" presStyleIdx="1" presStyleCnt="2" custScaleX="81315" custScaleY="42982" custLinFactNeighborX="-2967" custLinFactNeighborY="-50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1A1AB9-692A-4AC3-9359-3AB0F6514380}" type="pres">
      <dgm:prSet presAssocID="{EC608ED1-2CB2-48C3-B4CF-8F332FEEC88A}" presName="rootConnector" presStyleLbl="node2" presStyleIdx="1" presStyleCnt="2"/>
      <dgm:spPr/>
      <dgm:t>
        <a:bodyPr/>
        <a:lstStyle/>
        <a:p>
          <a:endParaRPr lang="ru-RU"/>
        </a:p>
      </dgm:t>
    </dgm:pt>
    <dgm:pt modelId="{D6814487-E27A-474A-A811-09D7124E1661}" type="pres">
      <dgm:prSet presAssocID="{EC608ED1-2CB2-48C3-B4CF-8F332FEEC88A}" presName="hierChild4" presStyleCnt="0"/>
      <dgm:spPr/>
      <dgm:t>
        <a:bodyPr/>
        <a:lstStyle/>
        <a:p>
          <a:endParaRPr lang="ru-RU"/>
        </a:p>
      </dgm:t>
    </dgm:pt>
    <dgm:pt modelId="{EA1E3506-73DB-4F97-8D50-B7E6BFE8B2B0}" type="pres">
      <dgm:prSet presAssocID="{EC608ED1-2CB2-48C3-B4CF-8F332FEEC88A}" presName="hierChild5" presStyleCnt="0"/>
      <dgm:spPr/>
      <dgm:t>
        <a:bodyPr/>
        <a:lstStyle/>
        <a:p>
          <a:endParaRPr lang="ru-RU"/>
        </a:p>
      </dgm:t>
    </dgm:pt>
    <dgm:pt modelId="{47B0F301-C406-4BF6-A342-19875B5D1638}" type="pres">
      <dgm:prSet presAssocID="{E9BB3AE7-667D-47CB-B418-2A7F64B4DC75}" presName="hierChild3" presStyleCnt="0"/>
      <dgm:spPr/>
      <dgm:t>
        <a:bodyPr/>
        <a:lstStyle/>
        <a:p>
          <a:endParaRPr lang="ru-RU"/>
        </a:p>
      </dgm:t>
    </dgm:pt>
  </dgm:ptLst>
  <dgm:cxnLst>
    <dgm:cxn modelId="{0BA45EE7-C45E-4857-96F0-A2A9AD249F1D}" type="presOf" srcId="{E9BB3AE7-667D-47CB-B418-2A7F64B4DC75}" destId="{D1DB9D7A-A139-401D-92D2-6DD2FB46BDB5}" srcOrd="1" destOrd="0" presId="urn:microsoft.com/office/officeart/2005/8/layout/orgChart1"/>
    <dgm:cxn modelId="{176E2A61-FDC8-4B14-9E58-584F7345E812}" type="presOf" srcId="{EC608ED1-2CB2-48C3-B4CF-8F332FEEC88A}" destId="{27D9A239-BFBE-4C84-9BDD-DD8D8CB5B1AA}" srcOrd="0" destOrd="0" presId="urn:microsoft.com/office/officeart/2005/8/layout/orgChart1"/>
    <dgm:cxn modelId="{685DF816-638A-4819-8E31-E465A1B57606}" type="presOf" srcId="{58FB4D64-8806-47AC-AF65-EB7A94F84EB9}" destId="{762D49B2-22AD-4DA5-B0DD-D4C7E6D0A68B}" srcOrd="0" destOrd="0" presId="urn:microsoft.com/office/officeart/2005/8/layout/orgChart1"/>
    <dgm:cxn modelId="{3D6D477D-E22A-4ADA-854F-D2ECEB3DA55B}" type="presOf" srcId="{34F0B5E8-798E-4144-8E4A-B18744CF44D8}" destId="{4F553B97-AE54-4AAF-ADA3-E25D9841026D}" srcOrd="0" destOrd="0" presId="urn:microsoft.com/office/officeart/2005/8/layout/orgChart1"/>
    <dgm:cxn modelId="{711B9E8E-0C7D-4ECF-BD12-72785065BF96}" type="presOf" srcId="{EC608ED1-2CB2-48C3-B4CF-8F332FEEC88A}" destId="{0C1A1AB9-692A-4AC3-9359-3AB0F6514380}" srcOrd="1" destOrd="0" presId="urn:microsoft.com/office/officeart/2005/8/layout/orgChart1"/>
    <dgm:cxn modelId="{E568A229-39C9-4860-B9B2-36D1B1E204B7}" type="presOf" srcId="{58FAA60E-D20F-4834-8E2A-0A2A8B1FCA26}" destId="{2DA7743A-2501-4847-BB21-6B173CC234EA}" srcOrd="1" destOrd="0" presId="urn:microsoft.com/office/officeart/2005/8/layout/orgChart1"/>
    <dgm:cxn modelId="{B7CE7AAF-21D4-4BA0-863C-65FB6DA61B9C}" srcId="{E9BB3AE7-667D-47CB-B418-2A7F64B4DC75}" destId="{58FAA60E-D20F-4834-8E2A-0A2A8B1FCA26}" srcOrd="0" destOrd="0" parTransId="{34F0B5E8-798E-4144-8E4A-B18744CF44D8}" sibTransId="{3E6174AA-ECE6-450C-AA4E-739A29D9F32B}"/>
    <dgm:cxn modelId="{F8B99412-9AB7-40EC-94D0-7E0DE3965804}" srcId="{E9BB3AE7-667D-47CB-B418-2A7F64B4DC75}" destId="{EC608ED1-2CB2-48C3-B4CF-8F332FEEC88A}" srcOrd="1" destOrd="0" parTransId="{2D792A17-4CCB-4836-937B-7CC8C08B8149}" sibTransId="{1094F740-21EF-4865-8ADA-1DF1346A4642}"/>
    <dgm:cxn modelId="{FAD93E2A-87CE-450C-869E-D680F0864C6B}" type="presOf" srcId="{2D792A17-4CCB-4836-937B-7CC8C08B8149}" destId="{D09511A1-970C-4091-9437-5898F21F732D}" srcOrd="0" destOrd="0" presId="urn:microsoft.com/office/officeart/2005/8/layout/orgChart1"/>
    <dgm:cxn modelId="{D193F96E-DC0E-48B4-9C5C-7FC6C9510483}" srcId="{58FB4D64-8806-47AC-AF65-EB7A94F84EB9}" destId="{E9BB3AE7-667D-47CB-B418-2A7F64B4DC75}" srcOrd="0" destOrd="0" parTransId="{B63369B9-A167-41A4-B785-122ECC116044}" sibTransId="{5CEA3CDD-0C60-455D-A545-6A77A47A33B9}"/>
    <dgm:cxn modelId="{C956EB07-B951-4FF3-A392-8E34978C62E7}" type="presOf" srcId="{58FAA60E-D20F-4834-8E2A-0A2A8B1FCA26}" destId="{A40E8602-0CF4-4630-84FE-4E78A41CFF35}" srcOrd="0" destOrd="0" presId="urn:microsoft.com/office/officeart/2005/8/layout/orgChart1"/>
    <dgm:cxn modelId="{18F32871-50E3-4716-B0E4-75B67FBEF22C}" type="presOf" srcId="{E9BB3AE7-667D-47CB-B418-2A7F64B4DC75}" destId="{02F79B10-D3CB-489E-BB09-C05B2C1C788E}" srcOrd="0" destOrd="0" presId="urn:microsoft.com/office/officeart/2005/8/layout/orgChart1"/>
    <dgm:cxn modelId="{F0181733-2693-41D9-BE7E-A0D2CB762897}" type="presParOf" srcId="{762D49B2-22AD-4DA5-B0DD-D4C7E6D0A68B}" destId="{FF2B6D46-732F-4610-A91F-11CB5CFBE083}" srcOrd="0" destOrd="0" presId="urn:microsoft.com/office/officeart/2005/8/layout/orgChart1"/>
    <dgm:cxn modelId="{BE1590F6-E9FB-469B-8F57-97B6F09E7106}" type="presParOf" srcId="{FF2B6D46-732F-4610-A91F-11CB5CFBE083}" destId="{2360C67A-182D-4EFF-AC65-D65883492FC7}" srcOrd="0" destOrd="0" presId="urn:microsoft.com/office/officeart/2005/8/layout/orgChart1"/>
    <dgm:cxn modelId="{EEB1283A-16F0-43C1-9BB6-943A654E4496}" type="presParOf" srcId="{2360C67A-182D-4EFF-AC65-D65883492FC7}" destId="{02F79B10-D3CB-489E-BB09-C05B2C1C788E}" srcOrd="0" destOrd="0" presId="urn:microsoft.com/office/officeart/2005/8/layout/orgChart1"/>
    <dgm:cxn modelId="{8397F6B1-4DFD-4762-A58B-2D33283400B7}" type="presParOf" srcId="{2360C67A-182D-4EFF-AC65-D65883492FC7}" destId="{D1DB9D7A-A139-401D-92D2-6DD2FB46BDB5}" srcOrd="1" destOrd="0" presId="urn:microsoft.com/office/officeart/2005/8/layout/orgChart1"/>
    <dgm:cxn modelId="{E43244C3-7C2E-472D-B3D7-02E17749811E}" type="presParOf" srcId="{FF2B6D46-732F-4610-A91F-11CB5CFBE083}" destId="{628529FB-E03C-4FC1-B71A-FE44F4142839}" srcOrd="1" destOrd="0" presId="urn:microsoft.com/office/officeart/2005/8/layout/orgChart1"/>
    <dgm:cxn modelId="{A2CC5935-8002-47C1-AB95-3A8B43274DFC}" type="presParOf" srcId="{628529FB-E03C-4FC1-B71A-FE44F4142839}" destId="{4F553B97-AE54-4AAF-ADA3-E25D9841026D}" srcOrd="0" destOrd="0" presId="urn:microsoft.com/office/officeart/2005/8/layout/orgChart1"/>
    <dgm:cxn modelId="{2B52ECA2-AB87-4CC6-AF67-F2765BFEAAB0}" type="presParOf" srcId="{628529FB-E03C-4FC1-B71A-FE44F4142839}" destId="{11837EB5-1A51-470D-BBE7-6D285D73220D}" srcOrd="1" destOrd="0" presId="urn:microsoft.com/office/officeart/2005/8/layout/orgChart1"/>
    <dgm:cxn modelId="{75E510E2-3A59-4244-83E7-966B94BFB880}" type="presParOf" srcId="{11837EB5-1A51-470D-BBE7-6D285D73220D}" destId="{9556E9EE-34B6-46BE-81C8-AFFD900F11D0}" srcOrd="0" destOrd="0" presId="urn:microsoft.com/office/officeart/2005/8/layout/orgChart1"/>
    <dgm:cxn modelId="{31BB7F98-20CF-4C9E-9170-AE00044DED90}" type="presParOf" srcId="{9556E9EE-34B6-46BE-81C8-AFFD900F11D0}" destId="{A40E8602-0CF4-4630-84FE-4E78A41CFF35}" srcOrd="0" destOrd="0" presId="urn:microsoft.com/office/officeart/2005/8/layout/orgChart1"/>
    <dgm:cxn modelId="{7AB3DB21-A9B9-4ED8-BDD8-DBC876EE35AC}" type="presParOf" srcId="{9556E9EE-34B6-46BE-81C8-AFFD900F11D0}" destId="{2DA7743A-2501-4847-BB21-6B173CC234EA}" srcOrd="1" destOrd="0" presId="urn:microsoft.com/office/officeart/2005/8/layout/orgChart1"/>
    <dgm:cxn modelId="{AD340471-1664-4E5E-A201-F8E9A148E746}" type="presParOf" srcId="{11837EB5-1A51-470D-BBE7-6D285D73220D}" destId="{265F5A4B-44A8-4A34-A303-B69E7E892401}" srcOrd="1" destOrd="0" presId="urn:microsoft.com/office/officeart/2005/8/layout/orgChart1"/>
    <dgm:cxn modelId="{2317E082-824A-4A0A-927D-DA5E40DC7CB0}" type="presParOf" srcId="{11837EB5-1A51-470D-BBE7-6D285D73220D}" destId="{E897237B-2930-41CC-B420-2D737A227C4E}" srcOrd="2" destOrd="0" presId="urn:microsoft.com/office/officeart/2005/8/layout/orgChart1"/>
    <dgm:cxn modelId="{A1B29F65-84D3-46CF-94A2-B699B0DE633D}" type="presParOf" srcId="{628529FB-E03C-4FC1-B71A-FE44F4142839}" destId="{D09511A1-970C-4091-9437-5898F21F732D}" srcOrd="2" destOrd="0" presId="urn:microsoft.com/office/officeart/2005/8/layout/orgChart1"/>
    <dgm:cxn modelId="{A0DC0708-0B8E-4F86-BEB5-BF2F8A60F923}" type="presParOf" srcId="{628529FB-E03C-4FC1-B71A-FE44F4142839}" destId="{596E0C95-00BC-4827-B242-4B438B2E3B0F}" srcOrd="3" destOrd="0" presId="urn:microsoft.com/office/officeart/2005/8/layout/orgChart1"/>
    <dgm:cxn modelId="{89C3B7D2-BE5D-4ECE-83C3-482DA89E7871}" type="presParOf" srcId="{596E0C95-00BC-4827-B242-4B438B2E3B0F}" destId="{2D8B51FF-804E-407E-B870-5EA266624CC0}" srcOrd="0" destOrd="0" presId="urn:microsoft.com/office/officeart/2005/8/layout/orgChart1"/>
    <dgm:cxn modelId="{42DEBDE2-8136-4235-B42C-D00E1512F1A9}" type="presParOf" srcId="{2D8B51FF-804E-407E-B870-5EA266624CC0}" destId="{27D9A239-BFBE-4C84-9BDD-DD8D8CB5B1AA}" srcOrd="0" destOrd="0" presId="urn:microsoft.com/office/officeart/2005/8/layout/orgChart1"/>
    <dgm:cxn modelId="{35970032-F190-41C6-82D9-F1BC72842C46}" type="presParOf" srcId="{2D8B51FF-804E-407E-B870-5EA266624CC0}" destId="{0C1A1AB9-692A-4AC3-9359-3AB0F6514380}" srcOrd="1" destOrd="0" presId="urn:microsoft.com/office/officeart/2005/8/layout/orgChart1"/>
    <dgm:cxn modelId="{1B6FA2E6-61E0-44A1-B610-EAF6687DF633}" type="presParOf" srcId="{596E0C95-00BC-4827-B242-4B438B2E3B0F}" destId="{D6814487-E27A-474A-A811-09D7124E1661}" srcOrd="1" destOrd="0" presId="urn:microsoft.com/office/officeart/2005/8/layout/orgChart1"/>
    <dgm:cxn modelId="{A827693B-9FA2-4EDA-BBF1-78107CBC728C}" type="presParOf" srcId="{596E0C95-00BC-4827-B242-4B438B2E3B0F}" destId="{EA1E3506-73DB-4F97-8D50-B7E6BFE8B2B0}" srcOrd="2" destOrd="0" presId="urn:microsoft.com/office/officeart/2005/8/layout/orgChart1"/>
    <dgm:cxn modelId="{71EE01FA-ABA3-4C7B-98B7-9C31E9C053E5}" type="presParOf" srcId="{FF2B6D46-732F-4610-A91F-11CB5CFBE083}" destId="{47B0F301-C406-4BF6-A342-19875B5D16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0C143-749F-4A59-9C99-650713F153A5}">
      <dsp:nvSpPr>
        <dsp:cNvPr id="0" name=""/>
        <dsp:cNvSpPr/>
      </dsp:nvSpPr>
      <dsp:spPr>
        <a:xfrm>
          <a:off x="0" y="1837"/>
          <a:ext cx="2812308" cy="7560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1 этап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подготовительный</a:t>
          </a:r>
          <a:endParaRPr lang="ru-RU" sz="16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22143" y="23980"/>
        <a:ext cx="2768022" cy="711747"/>
      </dsp:txXfrm>
    </dsp:sp>
    <dsp:sp modelId="{720EDAF4-F8F8-4C94-8F6B-C9315E0ABC91}">
      <dsp:nvSpPr>
        <dsp:cNvPr id="0" name=""/>
        <dsp:cNvSpPr/>
      </dsp:nvSpPr>
      <dsp:spPr>
        <a:xfrm>
          <a:off x="56976" y="757870"/>
          <a:ext cx="224254" cy="430103"/>
        </a:xfrm>
        <a:custGeom>
          <a:avLst/>
          <a:gdLst/>
          <a:ahLst/>
          <a:cxnLst/>
          <a:rect l="0" t="0" r="0" b="0"/>
          <a:pathLst>
            <a:path>
              <a:moveTo>
                <a:pt x="224254" y="0"/>
              </a:moveTo>
              <a:lnTo>
                <a:pt x="0" y="4301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552BE-DF35-4681-955C-EA1316A8261C}">
      <dsp:nvSpPr>
        <dsp:cNvPr id="0" name=""/>
        <dsp:cNvSpPr/>
      </dsp:nvSpPr>
      <dsp:spPr>
        <a:xfrm>
          <a:off x="56976" y="885058"/>
          <a:ext cx="3137768" cy="605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kern="1200" dirty="0" smtClean="0">
            <a:solidFill>
              <a:srgbClr val="002060"/>
            </a:solidFill>
            <a:latin typeface="+mn-lt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Изучение методической литературы</a:t>
          </a:r>
          <a:endParaRPr lang="ru-RU" sz="1600" kern="1200" dirty="0" smtClean="0">
            <a:solidFill>
              <a:srgbClr val="002060"/>
            </a:solidFill>
            <a:latin typeface="+mn-lt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rgbClr val="002060"/>
            </a:solidFill>
            <a:latin typeface="+mn-lt"/>
          </a:endParaRPr>
        </a:p>
      </dsp:txBody>
      <dsp:txXfrm>
        <a:off x="74720" y="902802"/>
        <a:ext cx="3102280" cy="570344"/>
      </dsp:txXfrm>
    </dsp:sp>
    <dsp:sp modelId="{1D9455C5-7E13-4F8D-9C68-CCECD250D0F9}">
      <dsp:nvSpPr>
        <dsp:cNvPr id="0" name=""/>
        <dsp:cNvSpPr/>
      </dsp:nvSpPr>
      <dsp:spPr>
        <a:xfrm>
          <a:off x="63967" y="757870"/>
          <a:ext cx="217262" cy="1215811"/>
        </a:xfrm>
        <a:custGeom>
          <a:avLst/>
          <a:gdLst/>
          <a:ahLst/>
          <a:cxnLst/>
          <a:rect l="0" t="0" r="0" b="0"/>
          <a:pathLst>
            <a:path>
              <a:moveTo>
                <a:pt x="217262" y="0"/>
              </a:moveTo>
              <a:lnTo>
                <a:pt x="0" y="12158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6C103-216D-4F41-BF25-62F02CD55852}">
      <dsp:nvSpPr>
        <dsp:cNvPr id="0" name=""/>
        <dsp:cNvSpPr/>
      </dsp:nvSpPr>
      <dsp:spPr>
        <a:xfrm>
          <a:off x="63967" y="1683475"/>
          <a:ext cx="3130692" cy="580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Диагностирование воспитанников</a:t>
          </a:r>
        </a:p>
      </dsp:txBody>
      <dsp:txXfrm>
        <a:off x="80967" y="1700475"/>
        <a:ext cx="3096692" cy="546414"/>
      </dsp:txXfrm>
    </dsp:sp>
    <dsp:sp modelId="{45A963D9-5016-4930-AC37-F437CCC4BC68}">
      <dsp:nvSpPr>
        <dsp:cNvPr id="0" name=""/>
        <dsp:cNvSpPr/>
      </dsp:nvSpPr>
      <dsp:spPr>
        <a:xfrm>
          <a:off x="68068" y="757870"/>
          <a:ext cx="213162" cy="1911808"/>
        </a:xfrm>
        <a:custGeom>
          <a:avLst/>
          <a:gdLst/>
          <a:ahLst/>
          <a:cxnLst/>
          <a:rect l="0" t="0" r="0" b="0"/>
          <a:pathLst>
            <a:path>
              <a:moveTo>
                <a:pt x="213162" y="0"/>
              </a:moveTo>
              <a:lnTo>
                <a:pt x="0" y="19118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D5850-8FEC-4A12-A66E-1F38733E76AA}">
      <dsp:nvSpPr>
        <dsp:cNvPr id="0" name=""/>
        <dsp:cNvSpPr/>
      </dsp:nvSpPr>
      <dsp:spPr>
        <a:xfrm>
          <a:off x="68068" y="2481899"/>
          <a:ext cx="3204336" cy="375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Отбор содержания </a:t>
          </a:r>
        </a:p>
      </dsp:txBody>
      <dsp:txXfrm>
        <a:off x="79068" y="2492899"/>
        <a:ext cx="3182336" cy="353559"/>
      </dsp:txXfrm>
    </dsp:sp>
    <dsp:sp modelId="{7A000278-C828-4B6F-9D67-35DE60A91944}">
      <dsp:nvSpPr>
        <dsp:cNvPr id="0" name=""/>
        <dsp:cNvSpPr/>
      </dsp:nvSpPr>
      <dsp:spPr>
        <a:xfrm>
          <a:off x="63967" y="757870"/>
          <a:ext cx="217262" cy="2928911"/>
        </a:xfrm>
        <a:custGeom>
          <a:avLst/>
          <a:gdLst/>
          <a:ahLst/>
          <a:cxnLst/>
          <a:rect l="0" t="0" r="0" b="0"/>
          <a:pathLst>
            <a:path>
              <a:moveTo>
                <a:pt x="217262" y="0"/>
              </a:moveTo>
              <a:lnTo>
                <a:pt x="0" y="2928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893A4-279E-40E2-90AB-4A7D520B99A6}">
      <dsp:nvSpPr>
        <dsp:cNvPr id="0" name=""/>
        <dsp:cNvSpPr/>
      </dsp:nvSpPr>
      <dsp:spPr>
        <a:xfrm>
          <a:off x="63967" y="3014177"/>
          <a:ext cx="3140817" cy="1345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Разработка перспективного плана системы работы по теме. Подбор игр с математическим содержанием</a:t>
          </a:r>
          <a:endParaRPr lang="ru-RU" sz="1600" kern="1200" dirty="0">
            <a:solidFill>
              <a:srgbClr val="002060"/>
            </a:solidFill>
            <a:latin typeface="+mn-lt"/>
          </a:endParaRPr>
        </a:p>
      </dsp:txBody>
      <dsp:txXfrm>
        <a:off x="103367" y="3053577"/>
        <a:ext cx="3062017" cy="1266410"/>
      </dsp:txXfrm>
    </dsp:sp>
    <dsp:sp modelId="{DE65811C-D708-4C06-8AB1-33BDBBA64753}">
      <dsp:nvSpPr>
        <dsp:cNvPr id="0" name=""/>
        <dsp:cNvSpPr/>
      </dsp:nvSpPr>
      <dsp:spPr>
        <a:xfrm>
          <a:off x="76209" y="757870"/>
          <a:ext cx="205021" cy="4128702"/>
        </a:xfrm>
        <a:custGeom>
          <a:avLst/>
          <a:gdLst/>
          <a:ahLst/>
          <a:cxnLst/>
          <a:rect l="0" t="0" r="0" b="0"/>
          <a:pathLst>
            <a:path>
              <a:moveTo>
                <a:pt x="205021" y="0"/>
              </a:moveTo>
              <a:lnTo>
                <a:pt x="0" y="41287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78E8F-3139-4AF2-B758-3D2B2266A70F}">
      <dsp:nvSpPr>
        <dsp:cNvPr id="0" name=""/>
        <dsp:cNvSpPr/>
      </dsp:nvSpPr>
      <dsp:spPr>
        <a:xfrm>
          <a:off x="76209" y="4663872"/>
          <a:ext cx="3288745" cy="445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Обогащение РППС</a:t>
          </a:r>
          <a:endParaRPr lang="ru-RU" sz="1600" kern="1200" dirty="0">
            <a:solidFill>
              <a:srgbClr val="002060"/>
            </a:solidFill>
            <a:latin typeface="+mn-lt"/>
          </a:endParaRPr>
        </a:p>
      </dsp:txBody>
      <dsp:txXfrm>
        <a:off x="89254" y="4676917"/>
        <a:ext cx="3262655" cy="419312"/>
      </dsp:txXfrm>
    </dsp:sp>
    <dsp:sp modelId="{AA24DFA3-05C2-4DC2-81BE-BCC3F83F7D71}">
      <dsp:nvSpPr>
        <dsp:cNvPr id="0" name=""/>
        <dsp:cNvSpPr/>
      </dsp:nvSpPr>
      <dsp:spPr>
        <a:xfrm>
          <a:off x="76209" y="757870"/>
          <a:ext cx="205021" cy="4867850"/>
        </a:xfrm>
        <a:custGeom>
          <a:avLst/>
          <a:gdLst/>
          <a:ahLst/>
          <a:cxnLst/>
          <a:rect l="0" t="0" r="0" b="0"/>
          <a:pathLst>
            <a:path>
              <a:moveTo>
                <a:pt x="205021" y="0"/>
              </a:moveTo>
              <a:lnTo>
                <a:pt x="0" y="48678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D0436-35D7-47F3-919A-3CD5E249EF6D}">
      <dsp:nvSpPr>
        <dsp:cNvPr id="0" name=""/>
        <dsp:cNvSpPr/>
      </dsp:nvSpPr>
      <dsp:spPr>
        <a:xfrm>
          <a:off x="76209" y="5247704"/>
          <a:ext cx="3181848" cy="756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Планирование взаимодействия с семьями        воспитанников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itchFamily="18" charset="0"/>
          </a:endParaRPr>
        </a:p>
      </dsp:txBody>
      <dsp:txXfrm>
        <a:off x="98352" y="5269847"/>
        <a:ext cx="3137562" cy="711747"/>
      </dsp:txXfrm>
    </dsp:sp>
    <dsp:sp modelId="{61AAF93E-0C3C-4348-873A-7CBD289B5AEA}">
      <dsp:nvSpPr>
        <dsp:cNvPr id="0" name=""/>
        <dsp:cNvSpPr/>
      </dsp:nvSpPr>
      <dsp:spPr>
        <a:xfrm>
          <a:off x="3758165" y="122810"/>
          <a:ext cx="2509199" cy="7560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 этап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практический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780308" y="144953"/>
        <a:ext cx="2464913" cy="711747"/>
      </dsp:txXfrm>
    </dsp:sp>
    <dsp:sp modelId="{25B492CA-3BC2-4B21-8F2B-B963D8F4DED9}">
      <dsp:nvSpPr>
        <dsp:cNvPr id="0" name=""/>
        <dsp:cNvSpPr/>
      </dsp:nvSpPr>
      <dsp:spPr>
        <a:xfrm>
          <a:off x="4009085" y="878843"/>
          <a:ext cx="588652" cy="789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083"/>
              </a:lnTo>
              <a:lnTo>
                <a:pt x="588652" y="7890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EF8CD-1E53-46AF-BCBB-ADF594F8A96A}">
      <dsp:nvSpPr>
        <dsp:cNvPr id="0" name=""/>
        <dsp:cNvSpPr/>
      </dsp:nvSpPr>
      <dsp:spPr>
        <a:xfrm>
          <a:off x="4597737" y="950689"/>
          <a:ext cx="2451556" cy="1434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Выстраивание системы работы по ФЭМП у воспитанников         3-4 лет</a:t>
          </a:r>
        </a:p>
      </dsp:txBody>
      <dsp:txXfrm>
        <a:off x="4639751" y="992703"/>
        <a:ext cx="2367528" cy="1350447"/>
      </dsp:txXfrm>
    </dsp:sp>
    <dsp:sp modelId="{03703B64-2040-4737-AF70-8670136B1E70}">
      <dsp:nvSpPr>
        <dsp:cNvPr id="0" name=""/>
        <dsp:cNvSpPr/>
      </dsp:nvSpPr>
      <dsp:spPr>
        <a:xfrm>
          <a:off x="4009085" y="878843"/>
          <a:ext cx="656429" cy="2289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9564"/>
              </a:lnTo>
              <a:lnTo>
                <a:pt x="656429" y="228956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565EB-2546-47DE-B724-783FBCB47B58}">
      <dsp:nvSpPr>
        <dsp:cNvPr id="0" name=""/>
        <dsp:cNvSpPr/>
      </dsp:nvSpPr>
      <dsp:spPr>
        <a:xfrm>
          <a:off x="4665514" y="2555794"/>
          <a:ext cx="2411553" cy="1225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Использование разнообразных дидактических игр по ФЭМП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itchFamily="18" charset="0"/>
          </a:endParaRPr>
        </a:p>
      </dsp:txBody>
      <dsp:txXfrm>
        <a:off x="4701400" y="2591680"/>
        <a:ext cx="2339781" cy="1153455"/>
      </dsp:txXfrm>
    </dsp:sp>
    <dsp:sp modelId="{D40776D9-8AE9-4D65-9A95-63B4A524844A}">
      <dsp:nvSpPr>
        <dsp:cNvPr id="0" name=""/>
        <dsp:cNvSpPr/>
      </dsp:nvSpPr>
      <dsp:spPr>
        <a:xfrm>
          <a:off x="4009085" y="878843"/>
          <a:ext cx="724206" cy="329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5761"/>
              </a:lnTo>
              <a:lnTo>
                <a:pt x="724206" y="329576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53FE8-B266-45AF-B608-8A05AD08AE4F}">
      <dsp:nvSpPr>
        <dsp:cNvPr id="0" name=""/>
        <dsp:cNvSpPr/>
      </dsp:nvSpPr>
      <dsp:spPr>
        <a:xfrm>
          <a:off x="4733291" y="3942631"/>
          <a:ext cx="2166731" cy="463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Взаимодействие с родителями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itchFamily="18" charset="0"/>
          </a:endParaRPr>
        </a:p>
      </dsp:txBody>
      <dsp:txXfrm>
        <a:off x="4746880" y="3956220"/>
        <a:ext cx="2139553" cy="436769"/>
      </dsp:txXfrm>
    </dsp:sp>
    <dsp:sp modelId="{D08BDFA4-EA76-47A5-83A2-82E1CCC35A08}">
      <dsp:nvSpPr>
        <dsp:cNvPr id="0" name=""/>
        <dsp:cNvSpPr/>
      </dsp:nvSpPr>
      <dsp:spPr>
        <a:xfrm>
          <a:off x="7223597" y="0"/>
          <a:ext cx="2946232" cy="7560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+mj-lt"/>
              <a:cs typeface="Times New Roman" pitchFamily="18" charset="0"/>
            </a:rPr>
            <a:t>3 этап                                             </a:t>
          </a:r>
          <a:r>
            <a:rPr lang="ru-RU" sz="1600" b="1" i="0" kern="1200" dirty="0" err="1" smtClean="0">
              <a:solidFill>
                <a:srgbClr val="002060"/>
              </a:solidFill>
              <a:latin typeface="+mj-lt"/>
              <a:cs typeface="Times New Roman" pitchFamily="18" charset="0"/>
            </a:rPr>
            <a:t>итогово</a:t>
          </a:r>
          <a:r>
            <a:rPr lang="ru-RU" sz="1600" b="1" i="0" kern="1200" dirty="0" smtClean="0">
              <a:solidFill>
                <a:srgbClr val="002060"/>
              </a:solidFill>
              <a:latin typeface="+mj-lt"/>
              <a:cs typeface="Times New Roman" pitchFamily="18" charset="0"/>
            </a:rPr>
            <a:t>- диагностический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itchFamily="18" charset="0"/>
          </a:endParaRPr>
        </a:p>
      </dsp:txBody>
      <dsp:txXfrm>
        <a:off x="7245740" y="22143"/>
        <a:ext cx="2901946" cy="711747"/>
      </dsp:txXfrm>
    </dsp:sp>
    <dsp:sp modelId="{9CDB4DBE-1D89-4EDE-B21C-D8230A583F01}">
      <dsp:nvSpPr>
        <dsp:cNvPr id="0" name=""/>
        <dsp:cNvSpPr/>
      </dsp:nvSpPr>
      <dsp:spPr>
        <a:xfrm>
          <a:off x="7518220" y="756033"/>
          <a:ext cx="296699" cy="530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682"/>
              </a:lnTo>
              <a:lnTo>
                <a:pt x="296699" y="5306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A1A50-80BA-4E7D-91A3-70A8BA67F169}">
      <dsp:nvSpPr>
        <dsp:cNvPr id="0" name=""/>
        <dsp:cNvSpPr/>
      </dsp:nvSpPr>
      <dsp:spPr>
        <a:xfrm>
          <a:off x="7814920" y="908699"/>
          <a:ext cx="1917784" cy="756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kern="1200" dirty="0" smtClean="0">
            <a:solidFill>
              <a:srgbClr val="002060"/>
            </a:solidFill>
            <a:latin typeface="+mn-lt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Обобщение результатов, выводы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 dirty="0">
            <a:solidFill>
              <a:srgbClr val="002060"/>
            </a:solidFill>
            <a:latin typeface="+mn-lt"/>
            <a:cs typeface="Times New Roman" pitchFamily="18" charset="0"/>
          </a:endParaRPr>
        </a:p>
      </dsp:txBody>
      <dsp:txXfrm>
        <a:off x="7837063" y="930842"/>
        <a:ext cx="1873498" cy="711747"/>
      </dsp:txXfrm>
    </dsp:sp>
    <dsp:sp modelId="{3782D6CC-F60B-4E50-BFB4-88EC634C529B}">
      <dsp:nvSpPr>
        <dsp:cNvPr id="0" name=""/>
        <dsp:cNvSpPr/>
      </dsp:nvSpPr>
      <dsp:spPr>
        <a:xfrm>
          <a:off x="7518220" y="756033"/>
          <a:ext cx="296699" cy="1484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4668"/>
              </a:lnTo>
              <a:lnTo>
                <a:pt x="296699" y="14846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4B1AD-800D-4BA7-A6BB-F5179967C626}">
      <dsp:nvSpPr>
        <dsp:cNvPr id="0" name=""/>
        <dsp:cNvSpPr/>
      </dsp:nvSpPr>
      <dsp:spPr>
        <a:xfrm>
          <a:off x="7814920" y="1862685"/>
          <a:ext cx="1922659" cy="756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Транслирование опыта</a:t>
          </a:r>
        </a:p>
      </dsp:txBody>
      <dsp:txXfrm>
        <a:off x="7837063" y="1884828"/>
        <a:ext cx="1878373" cy="711747"/>
      </dsp:txXfrm>
    </dsp:sp>
    <dsp:sp modelId="{EC30030C-563F-46D5-8408-517D2BC879EC}">
      <dsp:nvSpPr>
        <dsp:cNvPr id="0" name=""/>
        <dsp:cNvSpPr/>
      </dsp:nvSpPr>
      <dsp:spPr>
        <a:xfrm>
          <a:off x="7518220" y="756033"/>
          <a:ext cx="325331" cy="253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4232"/>
              </a:lnTo>
              <a:lnTo>
                <a:pt x="325331" y="253423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73692-0BE4-489A-B577-E2EF616A2A23}">
      <dsp:nvSpPr>
        <dsp:cNvPr id="0" name=""/>
        <dsp:cNvSpPr/>
      </dsp:nvSpPr>
      <dsp:spPr>
        <a:xfrm>
          <a:off x="7843552" y="2912248"/>
          <a:ext cx="2014351" cy="756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itchFamily="18" charset="0"/>
            </a:rPr>
            <a:t>Планирование работы на перспективу</a:t>
          </a:r>
        </a:p>
      </dsp:txBody>
      <dsp:txXfrm>
        <a:off x="7865695" y="2934391"/>
        <a:ext cx="1970065" cy="711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1B4E5-390B-41AA-B809-B0E1CCAD5AD6}">
      <dsp:nvSpPr>
        <dsp:cNvPr id="0" name=""/>
        <dsp:cNvSpPr/>
      </dsp:nvSpPr>
      <dsp:spPr>
        <a:xfrm>
          <a:off x="1093550" y="354455"/>
          <a:ext cx="2087445" cy="2087445"/>
        </a:xfrm>
        <a:prstGeom prst="pieWedg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</a:endParaRPr>
        </a:p>
      </dsp:txBody>
      <dsp:txXfrm>
        <a:off x="1704948" y="965853"/>
        <a:ext cx="1476047" cy="1476047"/>
      </dsp:txXfrm>
    </dsp:sp>
    <dsp:sp modelId="{ABADC0F5-0883-49A8-809D-7B87AD7D281C}">
      <dsp:nvSpPr>
        <dsp:cNvPr id="0" name=""/>
        <dsp:cNvSpPr/>
      </dsp:nvSpPr>
      <dsp:spPr>
        <a:xfrm rot="5400000">
          <a:off x="3159660" y="354455"/>
          <a:ext cx="2087445" cy="2087445"/>
        </a:xfrm>
        <a:prstGeom prst="pieWedge">
          <a:avLst/>
        </a:prstGeom>
        <a:gradFill rotWithShape="0">
          <a:gsLst>
            <a:gs pos="0">
              <a:schemeClr val="accent2">
                <a:shade val="50000"/>
                <a:hueOff val="-20742"/>
                <a:satOff val="-4204"/>
                <a:lumOff val="23125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-20742"/>
                <a:satOff val="-4204"/>
                <a:lumOff val="23125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-20742"/>
                <a:satOff val="-4204"/>
                <a:lumOff val="231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3159660" y="965853"/>
        <a:ext cx="1476047" cy="1476047"/>
      </dsp:txXfrm>
    </dsp:sp>
    <dsp:sp modelId="{55808880-30AF-43D0-9F2F-2A35CC3DE87F}">
      <dsp:nvSpPr>
        <dsp:cNvPr id="0" name=""/>
        <dsp:cNvSpPr/>
      </dsp:nvSpPr>
      <dsp:spPr>
        <a:xfrm rot="10800000">
          <a:off x="3133588" y="2496549"/>
          <a:ext cx="2087445" cy="2087445"/>
        </a:xfrm>
        <a:prstGeom prst="pieWedge">
          <a:avLst/>
        </a:prstGeom>
        <a:gradFill rotWithShape="0">
          <a:gsLst>
            <a:gs pos="0">
              <a:schemeClr val="accent2">
                <a:shade val="50000"/>
                <a:hueOff val="-41484"/>
                <a:satOff val="-8409"/>
                <a:lumOff val="46251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-41484"/>
                <a:satOff val="-8409"/>
                <a:lumOff val="46251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-41484"/>
                <a:satOff val="-8409"/>
                <a:lumOff val="462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3133588" y="2496549"/>
        <a:ext cx="1476047" cy="1476047"/>
      </dsp:txXfrm>
    </dsp:sp>
    <dsp:sp modelId="{196575DB-9ED8-4631-B1EA-98C1E2C295F3}">
      <dsp:nvSpPr>
        <dsp:cNvPr id="0" name=""/>
        <dsp:cNvSpPr/>
      </dsp:nvSpPr>
      <dsp:spPr>
        <a:xfrm rot="16200000">
          <a:off x="1046144" y="2496549"/>
          <a:ext cx="2087445" cy="2087445"/>
        </a:xfrm>
        <a:prstGeom prst="pieWedge">
          <a:avLst/>
        </a:prstGeom>
        <a:gradFill rotWithShape="0">
          <a:gsLst>
            <a:gs pos="0">
              <a:schemeClr val="accent2">
                <a:shade val="50000"/>
                <a:hueOff val="-20742"/>
                <a:satOff val="-4204"/>
                <a:lumOff val="23125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-20742"/>
                <a:satOff val="-4204"/>
                <a:lumOff val="23125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-20742"/>
                <a:satOff val="-4204"/>
                <a:lumOff val="231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1657542" y="2496549"/>
        <a:ext cx="1476047" cy="1476047"/>
      </dsp:txXfrm>
    </dsp:sp>
    <dsp:sp modelId="{3BC09E61-E805-4C16-9AD9-94CC5F7DFBFE}">
      <dsp:nvSpPr>
        <dsp:cNvPr id="0" name=""/>
        <dsp:cNvSpPr/>
      </dsp:nvSpPr>
      <dsp:spPr>
        <a:xfrm>
          <a:off x="4908013" y="4231862"/>
          <a:ext cx="226523" cy="270709"/>
        </a:xfrm>
        <a:prstGeom prst="circularArrow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55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77BD2CC-AC61-4260-81C9-F4A907484EF2}">
      <dsp:nvSpPr>
        <dsp:cNvPr id="0" name=""/>
        <dsp:cNvSpPr/>
      </dsp:nvSpPr>
      <dsp:spPr>
        <a:xfrm rot="735909" flipV="1">
          <a:off x="4840852" y="3963732"/>
          <a:ext cx="377536" cy="543080"/>
        </a:xfrm>
        <a:prstGeom prst="circularArrow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55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EF710-4AD0-49BD-BFE5-1CB42D0FA696}">
      <dsp:nvSpPr>
        <dsp:cNvPr id="0" name=""/>
        <dsp:cNvSpPr/>
      </dsp:nvSpPr>
      <dsp:spPr>
        <a:xfrm>
          <a:off x="2689097" y="1315362"/>
          <a:ext cx="178378" cy="770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189" y="0"/>
              </a:lnTo>
              <a:lnTo>
                <a:pt x="89189" y="770296"/>
              </a:lnTo>
              <a:lnTo>
                <a:pt x="178378" y="77029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rgbClr val="002060"/>
            </a:solidFill>
          </a:endParaRPr>
        </a:p>
      </dsp:txBody>
      <dsp:txXfrm>
        <a:off x="2758519" y="1680743"/>
        <a:ext cx="39534" cy="39534"/>
      </dsp:txXfrm>
    </dsp:sp>
    <dsp:sp modelId="{258FF359-79E6-4764-BDE7-8AC167AF5DE1}">
      <dsp:nvSpPr>
        <dsp:cNvPr id="0" name=""/>
        <dsp:cNvSpPr/>
      </dsp:nvSpPr>
      <dsp:spPr>
        <a:xfrm>
          <a:off x="2689097" y="1315362"/>
          <a:ext cx="178378" cy="192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189" y="0"/>
              </a:lnTo>
              <a:lnTo>
                <a:pt x="89189" y="192452"/>
              </a:lnTo>
              <a:lnTo>
                <a:pt x="178378" y="1924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rgbClr val="002060"/>
            </a:solidFill>
          </a:endParaRPr>
        </a:p>
      </dsp:txBody>
      <dsp:txXfrm>
        <a:off x="2771726" y="1405028"/>
        <a:ext cx="13120" cy="13120"/>
      </dsp:txXfrm>
    </dsp:sp>
    <dsp:sp modelId="{42A1DC75-6244-4A41-9896-95E35625DF8E}">
      <dsp:nvSpPr>
        <dsp:cNvPr id="0" name=""/>
        <dsp:cNvSpPr/>
      </dsp:nvSpPr>
      <dsp:spPr>
        <a:xfrm>
          <a:off x="2689097" y="929971"/>
          <a:ext cx="178378" cy="385391"/>
        </a:xfrm>
        <a:custGeom>
          <a:avLst/>
          <a:gdLst/>
          <a:ahLst/>
          <a:cxnLst/>
          <a:rect l="0" t="0" r="0" b="0"/>
          <a:pathLst>
            <a:path>
              <a:moveTo>
                <a:pt x="0" y="385391"/>
              </a:moveTo>
              <a:lnTo>
                <a:pt x="89189" y="385391"/>
              </a:lnTo>
              <a:lnTo>
                <a:pt x="89189" y="0"/>
              </a:lnTo>
              <a:lnTo>
                <a:pt x="17837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rgbClr val="002060"/>
            </a:solidFill>
          </a:endParaRPr>
        </a:p>
      </dsp:txBody>
      <dsp:txXfrm>
        <a:off x="2767669" y="1112050"/>
        <a:ext cx="21233" cy="21233"/>
      </dsp:txXfrm>
    </dsp:sp>
    <dsp:sp modelId="{9182BA7C-7B53-4C40-81ED-F83395CE54BC}">
      <dsp:nvSpPr>
        <dsp:cNvPr id="0" name=""/>
        <dsp:cNvSpPr/>
      </dsp:nvSpPr>
      <dsp:spPr>
        <a:xfrm>
          <a:off x="2689097" y="358797"/>
          <a:ext cx="259862" cy="956564"/>
        </a:xfrm>
        <a:custGeom>
          <a:avLst/>
          <a:gdLst/>
          <a:ahLst/>
          <a:cxnLst/>
          <a:rect l="0" t="0" r="0" b="0"/>
          <a:pathLst>
            <a:path>
              <a:moveTo>
                <a:pt x="0" y="956564"/>
              </a:moveTo>
              <a:lnTo>
                <a:pt x="129931" y="956564"/>
              </a:lnTo>
              <a:lnTo>
                <a:pt x="129931" y="0"/>
              </a:lnTo>
              <a:lnTo>
                <a:pt x="259862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rgbClr val="002060"/>
            </a:solidFill>
          </a:endParaRPr>
        </a:p>
      </dsp:txBody>
      <dsp:txXfrm>
        <a:off x="2794247" y="812299"/>
        <a:ext cx="49561" cy="49561"/>
      </dsp:txXfrm>
    </dsp:sp>
    <dsp:sp modelId="{9B5116F7-9ECC-481C-9CD3-2DBE203B512E}">
      <dsp:nvSpPr>
        <dsp:cNvPr id="0" name=""/>
        <dsp:cNvSpPr/>
      </dsp:nvSpPr>
      <dsp:spPr>
        <a:xfrm rot="16200000">
          <a:off x="714269" y="413244"/>
          <a:ext cx="2145418" cy="1804236"/>
        </a:xfrm>
        <a:prstGeom prst="rect">
          <a:avLst/>
        </a:prstGeom>
        <a:solidFill>
          <a:srgbClr val="FDEADA"/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Структура дидактической игры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714269" y="413244"/>
        <a:ext cx="2145418" cy="1804236"/>
      </dsp:txXfrm>
    </dsp:sp>
    <dsp:sp modelId="{41254CAB-F7C8-4CAD-96C2-3365106183BC}">
      <dsp:nvSpPr>
        <dsp:cNvPr id="0" name=""/>
        <dsp:cNvSpPr/>
      </dsp:nvSpPr>
      <dsp:spPr>
        <a:xfrm>
          <a:off x="2948959" y="127660"/>
          <a:ext cx="2723343" cy="462275"/>
        </a:xfrm>
        <a:prstGeom prst="rect">
          <a:avLst/>
        </a:prstGeom>
        <a:solidFill>
          <a:srgbClr val="FDEADA"/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Игровая задача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948959" y="127660"/>
        <a:ext cx="2723343" cy="462275"/>
      </dsp:txXfrm>
    </dsp:sp>
    <dsp:sp modelId="{704887A0-0D3A-42B3-B468-24DABFFBD4F5}">
      <dsp:nvSpPr>
        <dsp:cNvPr id="0" name=""/>
        <dsp:cNvSpPr/>
      </dsp:nvSpPr>
      <dsp:spPr>
        <a:xfrm>
          <a:off x="2867475" y="698833"/>
          <a:ext cx="2806313" cy="462275"/>
        </a:xfrm>
        <a:prstGeom prst="rect">
          <a:avLst/>
        </a:prstGeom>
        <a:solidFill>
          <a:srgbClr val="FDEADA"/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Игровые действия 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867475" y="698833"/>
        <a:ext cx="2806313" cy="462275"/>
      </dsp:txXfrm>
    </dsp:sp>
    <dsp:sp modelId="{9C426A5C-024A-4DB7-A202-A60159B57ABC}">
      <dsp:nvSpPr>
        <dsp:cNvPr id="0" name=""/>
        <dsp:cNvSpPr/>
      </dsp:nvSpPr>
      <dsp:spPr>
        <a:xfrm>
          <a:off x="2867475" y="1276677"/>
          <a:ext cx="2808436" cy="462275"/>
        </a:xfrm>
        <a:prstGeom prst="rect">
          <a:avLst/>
        </a:prstGeom>
        <a:solidFill>
          <a:srgbClr val="FDEADA"/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Игровые правила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867475" y="1276677"/>
        <a:ext cx="2808436" cy="462275"/>
      </dsp:txXfrm>
    </dsp:sp>
    <dsp:sp modelId="{ED8195BF-A017-419F-AB0D-D8D822226FB6}">
      <dsp:nvSpPr>
        <dsp:cNvPr id="0" name=""/>
        <dsp:cNvSpPr/>
      </dsp:nvSpPr>
      <dsp:spPr>
        <a:xfrm>
          <a:off x="2867475" y="1854521"/>
          <a:ext cx="2874560" cy="462275"/>
        </a:xfrm>
        <a:prstGeom prst="rect">
          <a:avLst/>
        </a:prstGeom>
        <a:solidFill>
          <a:srgbClr val="FDEADA"/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Результат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867475" y="1854521"/>
        <a:ext cx="2874560" cy="462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511A1-970C-4091-9437-5898F21F732D}">
      <dsp:nvSpPr>
        <dsp:cNvPr id="0" name=""/>
        <dsp:cNvSpPr/>
      </dsp:nvSpPr>
      <dsp:spPr>
        <a:xfrm>
          <a:off x="4846169" y="990866"/>
          <a:ext cx="2476899" cy="220790"/>
        </a:xfrm>
        <a:custGeom>
          <a:avLst/>
          <a:gdLst/>
          <a:ahLst/>
          <a:cxnLst/>
          <a:rect l="0" t="0" r="0" b="0"/>
          <a:pathLst>
            <a:path>
              <a:moveTo>
                <a:pt x="0" y="220790"/>
              </a:moveTo>
              <a:lnTo>
                <a:pt x="2476899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53B97-AE54-4AAF-ADA3-E25D9841026D}">
      <dsp:nvSpPr>
        <dsp:cNvPr id="0" name=""/>
        <dsp:cNvSpPr/>
      </dsp:nvSpPr>
      <dsp:spPr>
        <a:xfrm>
          <a:off x="2083655" y="990866"/>
          <a:ext cx="2762514" cy="220790"/>
        </a:xfrm>
        <a:custGeom>
          <a:avLst/>
          <a:gdLst/>
          <a:ahLst/>
          <a:cxnLst/>
          <a:rect l="0" t="0" r="0" b="0"/>
          <a:pathLst>
            <a:path>
              <a:moveTo>
                <a:pt x="2762514" y="220790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79B10-D3CB-489E-BB09-C05B2C1C788E}">
      <dsp:nvSpPr>
        <dsp:cNvPr id="0" name=""/>
        <dsp:cNvSpPr/>
      </dsp:nvSpPr>
      <dsp:spPr>
        <a:xfrm>
          <a:off x="507398" y="127816"/>
          <a:ext cx="8677541" cy="108384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Использование дидактических игр по ФЭМП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 разных формах взаимодействия  с воспитанниками</a:t>
          </a:r>
          <a:endParaRPr lang="ru-RU" sz="1600" b="1" kern="1200" dirty="0"/>
        </a:p>
      </dsp:txBody>
      <dsp:txXfrm>
        <a:off x="507398" y="127816"/>
        <a:ext cx="8677541" cy="1083840"/>
      </dsp:txXfrm>
    </dsp:sp>
    <dsp:sp modelId="{A40E8602-0CF4-4630-84FE-4E78A41CFF35}">
      <dsp:nvSpPr>
        <dsp:cNvPr id="0" name=""/>
        <dsp:cNvSpPr/>
      </dsp:nvSpPr>
      <dsp:spPr>
        <a:xfrm>
          <a:off x="0" y="990866"/>
          <a:ext cx="4167310" cy="115425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 занятиях</a:t>
          </a:r>
          <a:endParaRPr lang="ru-RU" sz="1600" b="1" kern="1200" dirty="0" smtClean="0"/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(4 занятия в месяц,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проходят в игровой форме)</a:t>
          </a:r>
          <a:endParaRPr lang="ru-RU" sz="1600" b="0" kern="1200" dirty="0"/>
        </a:p>
      </dsp:txBody>
      <dsp:txXfrm>
        <a:off x="0" y="990866"/>
        <a:ext cx="4167310" cy="1154250"/>
      </dsp:txXfrm>
    </dsp:sp>
    <dsp:sp modelId="{27D9A239-BFBE-4C84-9BDD-DD8D8CB5B1AA}">
      <dsp:nvSpPr>
        <dsp:cNvPr id="0" name=""/>
        <dsp:cNvSpPr/>
      </dsp:nvSpPr>
      <dsp:spPr>
        <a:xfrm>
          <a:off x="5139464" y="990866"/>
          <a:ext cx="4367208" cy="1154223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 партнерском взаимодействии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 воспитанниками в течение дня</a:t>
          </a:r>
          <a:endParaRPr lang="ru-RU" sz="1600" b="1" kern="1200" dirty="0"/>
        </a:p>
      </dsp:txBody>
      <dsp:txXfrm>
        <a:off x="5139464" y="990866"/>
        <a:ext cx="4367208" cy="1154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D49F0471-9C2B-4E26-8E5B-AB1CA7C00593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685800"/>
            <a:ext cx="5038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520A821D-AB7A-4DDB-9088-978906874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2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8178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6356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4533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2711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0889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9067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7245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5422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685800"/>
            <a:ext cx="5038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A821D-AB7A-4DDB-9088-978906874B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909" y="2236949"/>
            <a:ext cx="8997633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7818" y="4080512"/>
            <a:ext cx="740981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9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D8C9-F2CA-4109-AAD6-F053BF8AD832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FE70-A262-4066-A0C1-F19FD07608C7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74451" y="288374"/>
            <a:ext cx="2381726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9272" y="288374"/>
            <a:ext cx="6968755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091F9-D841-44DA-AF24-AC23DF8CDDAE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A684-2F73-4A44-A45F-E9C0181A4C18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177" y="4627245"/>
            <a:ext cx="8997633" cy="143017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6177" y="3052051"/>
            <a:ext cx="8997633" cy="157519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3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4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9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7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5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D844-E78E-4EA4-8ACC-8C9698239543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9273" y="1680214"/>
            <a:ext cx="4675240" cy="47522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80937" y="1680214"/>
            <a:ext cx="4675240" cy="47522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A2A8-346E-40C3-9C9D-73E58A7C5948}" type="datetime1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276" y="1611869"/>
            <a:ext cx="4677079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78" indent="0">
              <a:buNone/>
              <a:defRPr sz="2200" b="1"/>
            </a:lvl2pPr>
            <a:lvl3pPr marL="1016356" indent="0">
              <a:buNone/>
              <a:defRPr sz="2000" b="1"/>
            </a:lvl3pPr>
            <a:lvl4pPr marL="1524533" indent="0">
              <a:buNone/>
              <a:defRPr sz="1800" b="1"/>
            </a:lvl4pPr>
            <a:lvl5pPr marL="2032711" indent="0">
              <a:buNone/>
              <a:defRPr sz="1800" b="1"/>
            </a:lvl5pPr>
            <a:lvl6pPr marL="2540889" indent="0">
              <a:buNone/>
              <a:defRPr sz="1800" b="1"/>
            </a:lvl6pPr>
            <a:lvl7pPr marL="3049067" indent="0">
              <a:buNone/>
              <a:defRPr sz="1800" b="1"/>
            </a:lvl7pPr>
            <a:lvl8pPr marL="3557245" indent="0">
              <a:buNone/>
              <a:defRPr sz="1800" b="1"/>
            </a:lvl8pPr>
            <a:lvl9pPr marL="406542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276" y="2283619"/>
            <a:ext cx="4677079" cy="414885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77267" y="1611869"/>
            <a:ext cx="4678916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78" indent="0">
              <a:buNone/>
              <a:defRPr sz="2200" b="1"/>
            </a:lvl2pPr>
            <a:lvl3pPr marL="1016356" indent="0">
              <a:buNone/>
              <a:defRPr sz="2000" b="1"/>
            </a:lvl3pPr>
            <a:lvl4pPr marL="1524533" indent="0">
              <a:buNone/>
              <a:defRPr sz="1800" b="1"/>
            </a:lvl4pPr>
            <a:lvl5pPr marL="2032711" indent="0">
              <a:buNone/>
              <a:defRPr sz="1800" b="1"/>
            </a:lvl5pPr>
            <a:lvl6pPr marL="2540889" indent="0">
              <a:buNone/>
              <a:defRPr sz="1800" b="1"/>
            </a:lvl6pPr>
            <a:lvl7pPr marL="3049067" indent="0">
              <a:buNone/>
              <a:defRPr sz="1800" b="1"/>
            </a:lvl7pPr>
            <a:lvl8pPr marL="3557245" indent="0">
              <a:buNone/>
              <a:defRPr sz="1800" b="1"/>
            </a:lvl8pPr>
            <a:lvl9pPr marL="406542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77267" y="2283619"/>
            <a:ext cx="4678916" cy="414885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B8C5-BBF2-4656-AEA0-579FF91045A8}" type="datetime1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BF6AB-B22A-4C05-8464-FA9B8636B234}" type="datetime1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962-F6CE-420D-9E34-ACC23F0EF639}" type="datetime1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79" y="286702"/>
            <a:ext cx="3482540" cy="12201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8621" y="286706"/>
            <a:ext cx="5917562" cy="614576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79" y="1506858"/>
            <a:ext cx="3482540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08178" indent="0">
              <a:buNone/>
              <a:defRPr sz="1300"/>
            </a:lvl2pPr>
            <a:lvl3pPr marL="1016356" indent="0">
              <a:buNone/>
              <a:defRPr sz="1100"/>
            </a:lvl3pPr>
            <a:lvl4pPr marL="1524533" indent="0">
              <a:buNone/>
              <a:defRPr sz="1000"/>
            </a:lvl4pPr>
            <a:lvl5pPr marL="2032711" indent="0">
              <a:buNone/>
              <a:defRPr sz="1000"/>
            </a:lvl5pPr>
            <a:lvl6pPr marL="2540889" indent="0">
              <a:buNone/>
              <a:defRPr sz="1000"/>
            </a:lvl6pPr>
            <a:lvl7pPr marL="3049067" indent="0">
              <a:buNone/>
              <a:defRPr sz="1000"/>
            </a:lvl7pPr>
            <a:lvl8pPr marL="3557245" indent="0">
              <a:buNone/>
              <a:defRPr sz="1000"/>
            </a:lvl8pPr>
            <a:lvl9pPr marL="406542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BD24-9276-4BF1-9F5B-6FBF3295DE01}" type="datetime1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822" y="5040633"/>
            <a:ext cx="6351270" cy="5950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74822" y="643414"/>
            <a:ext cx="6351270" cy="4320540"/>
          </a:xfrm>
        </p:spPr>
        <p:txBody>
          <a:bodyPr/>
          <a:lstStyle>
            <a:lvl1pPr marL="0" indent="0">
              <a:buNone/>
              <a:defRPr sz="3600"/>
            </a:lvl1pPr>
            <a:lvl2pPr marL="508178" indent="0">
              <a:buNone/>
              <a:defRPr sz="3100"/>
            </a:lvl2pPr>
            <a:lvl3pPr marL="1016356" indent="0">
              <a:buNone/>
              <a:defRPr sz="2700"/>
            </a:lvl3pPr>
            <a:lvl4pPr marL="1524533" indent="0">
              <a:buNone/>
              <a:defRPr sz="2200"/>
            </a:lvl4pPr>
            <a:lvl5pPr marL="2032711" indent="0">
              <a:buNone/>
              <a:defRPr sz="2200"/>
            </a:lvl5pPr>
            <a:lvl6pPr marL="2540889" indent="0">
              <a:buNone/>
              <a:defRPr sz="2200"/>
            </a:lvl6pPr>
            <a:lvl7pPr marL="3049067" indent="0">
              <a:buNone/>
              <a:defRPr sz="2200"/>
            </a:lvl7pPr>
            <a:lvl8pPr marL="3557245" indent="0">
              <a:buNone/>
              <a:defRPr sz="2200"/>
            </a:lvl8pPr>
            <a:lvl9pPr marL="406542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4822" y="5635708"/>
            <a:ext cx="6351270" cy="845105"/>
          </a:xfrm>
        </p:spPr>
        <p:txBody>
          <a:bodyPr/>
          <a:lstStyle>
            <a:lvl1pPr marL="0" indent="0">
              <a:buNone/>
              <a:defRPr sz="1600"/>
            </a:lvl1pPr>
            <a:lvl2pPr marL="508178" indent="0">
              <a:buNone/>
              <a:defRPr sz="1300"/>
            </a:lvl2pPr>
            <a:lvl3pPr marL="1016356" indent="0">
              <a:buNone/>
              <a:defRPr sz="1100"/>
            </a:lvl3pPr>
            <a:lvl4pPr marL="1524533" indent="0">
              <a:buNone/>
              <a:defRPr sz="1000"/>
            </a:lvl4pPr>
            <a:lvl5pPr marL="2032711" indent="0">
              <a:buNone/>
              <a:defRPr sz="1000"/>
            </a:lvl5pPr>
            <a:lvl6pPr marL="2540889" indent="0">
              <a:buNone/>
              <a:defRPr sz="1000"/>
            </a:lvl6pPr>
            <a:lvl7pPr marL="3049067" indent="0">
              <a:buNone/>
              <a:defRPr sz="1000"/>
            </a:lvl7pPr>
            <a:lvl8pPr marL="3557245" indent="0">
              <a:buNone/>
              <a:defRPr sz="1000"/>
            </a:lvl8pPr>
            <a:lvl9pPr marL="406542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70AE-9064-4F65-93F2-F62EAE4247AC}" type="datetime1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73" y="288370"/>
            <a:ext cx="9526905" cy="1200150"/>
          </a:xfrm>
          <a:prstGeom prst="rect">
            <a:avLst/>
          </a:prstGeom>
        </p:spPr>
        <p:txBody>
          <a:bodyPr vert="horz" lIns="101636" tIns="50818" rIns="101636" bIns="508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273" y="1680214"/>
            <a:ext cx="9526905" cy="4752261"/>
          </a:xfrm>
          <a:prstGeom prst="rect">
            <a:avLst/>
          </a:prstGeom>
        </p:spPr>
        <p:txBody>
          <a:bodyPr vert="horz" lIns="101636" tIns="50818" rIns="101636" bIns="508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9273" y="6674170"/>
            <a:ext cx="2469938" cy="383381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A2DD8-BB48-41F1-A655-D4566B64972E}" type="datetime1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16696" y="6674170"/>
            <a:ext cx="3352059" cy="383381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86239" y="6674170"/>
            <a:ext cx="2469938" cy="383381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1635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133" indent="-381133" algn="l" defTabSz="101635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789" indent="-317611" algn="l" defTabSz="1016356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445" indent="-254089" algn="l" defTabSz="10163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622" indent="-254089" algn="l" defTabSz="101635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800" indent="-254089" algn="l" defTabSz="1016356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978" indent="-254089" algn="l" defTabSz="10163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156" indent="-254089" algn="l" defTabSz="10163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334" indent="-254089" algn="l" defTabSz="10163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511" indent="-254089" algn="l" defTabSz="10163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78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56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533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711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89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9067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245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422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&#1087;&#1088;&#1080;&#1083;&#1086;&#1078;&#1077;&#1085;&#1080;&#1077;%20&#1082;%20&#1087;&#1088;&#1077;&#1079;&#1077;&#1085;&#1090;&#1072;&#1094;&#1080;&#1080;-&#1075;&#1080;&#1087;&#1077;&#1088;&#1089;&#1089;&#1099;&#1083;&#1082;&#1080;/&#1082;&#1086;&#1085;&#1089;&#1091;&#1083;&#1100;&#1090;&#1072;&#1094;&#1080;&#1103;%20&#1076;&#1083;&#1103;%20&#1088;&#1086;&#1076;&#1080;&#1090;&#1077;&#1083;&#1077;&#1081;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1087;&#1088;&#1080;&#1083;&#1086;&#1078;&#1077;&#1085;&#1080;&#1077;%20&#1082;%20&#1087;&#1088;&#1077;&#1079;&#1077;&#1085;&#1090;&#1072;&#1094;&#1080;&#1080;-&#1075;&#1080;&#1087;&#1077;&#1088;&#1089;&#1089;&#1099;&#1083;&#1082;&#1080;/&#1082;&#1072;&#1088;&#1090;&#1086;&#1090;&#1077;&#1082;&#1072;%20&#1087;&#1086;&#1076;&#1074;&#1080;&#1078;&#1085;&#1099;&#1093;%20&#1080;&#1075;&#1088;.pdf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Data" Target="../diagrams/data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0.png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2.xml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3.jpeg"/><Relationship Id="rId5" Type="http://schemas.openxmlformats.org/officeDocument/2006/relationships/diagramData" Target="../diagrams/data4.xml"/><Relationship Id="rId10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8267" b="2107"/>
          <a:stretch/>
        </p:blipFill>
        <p:spPr bwMode="auto">
          <a:xfrm>
            <a:off x="-30440" y="0"/>
            <a:ext cx="10615891" cy="7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356" y="273680"/>
            <a:ext cx="7002178" cy="410405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56930" y="1585714"/>
            <a:ext cx="8169208" cy="2964951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</a:rPr>
              <a:t>Формирование </a:t>
            </a:r>
            <a:r>
              <a:rPr lang="ru-RU" sz="3100" b="1" dirty="0">
                <a:solidFill>
                  <a:srgbClr val="C00000"/>
                </a:solidFill>
              </a:rPr>
              <a:t>элементарных математических представлений о форме,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</a:rPr>
              <a:t>величине и количестве предметов 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</a:rPr>
              <a:t>у дошкольников  3-4 лет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</a:rPr>
              <a:t>в процессе  использования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</a:rPr>
              <a:t>дидактических игр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955">
            <a:off x="522589" y="4743398"/>
            <a:ext cx="3268684" cy="2104433"/>
          </a:xfrm>
          <a:prstGeom prst="rect">
            <a:avLst/>
          </a:prstGeom>
          <a:noFill/>
          <a:ln w="38100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8389" y="6647995"/>
            <a:ext cx="7002178" cy="410405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pPr algn="ctr"/>
            <a:r>
              <a:rPr lang="ru-RU" dirty="0" smtClean="0"/>
              <a:t>Нижний Новгород</a:t>
            </a:r>
            <a:r>
              <a:rPr lang="ru-RU" smtClean="0"/>
              <a:t>, </a:t>
            </a:r>
            <a:r>
              <a:rPr lang="ru-RU" smtClean="0"/>
              <a:t>2024г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9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96547" y="220591"/>
            <a:ext cx="9669674" cy="697762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ИСПОЛЬЗОВАНИЕ  ДИДАКТИЧЕСКИХ ИГР </a:t>
            </a:r>
          </a:p>
          <a:p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С МАТЕМАТИЧЕСКИМ СОДЕРЖАНИЕМ В НОД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2060" y="3734750"/>
            <a:ext cx="2584360" cy="1102902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«Построим домики для зайчика» – знакомить детей с треугольником, учить определять его отличие от квадрата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0192" y="5203445"/>
            <a:ext cx="4165259" cy="902848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«Поможем героям сказок» – развивать умение определять на слух количество звуков , обозначать его понятиями «один-много», самостоятельно воспроизводить один или много звуков.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5112" y="6265653"/>
            <a:ext cx="4581109" cy="702793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«Накормим птичек» – упражнять в сравнении двух групп предметов способом приложения, пользоваться словами  «столько-сколько», «больше, чем… меньше, чем…».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1333" r="20000"/>
          <a:stretch/>
        </p:blipFill>
        <p:spPr bwMode="auto">
          <a:xfrm>
            <a:off x="498083" y="918353"/>
            <a:ext cx="3706950" cy="2794001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73" y="1868028"/>
            <a:ext cx="4114727" cy="333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4434" y="918353"/>
            <a:ext cx="6335304" cy="10875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развитие  познавательного и эмоционального  интереса к новому материалу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повышение эффективности усвоения   программных задач 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поддержание  у ребенка ощущения успешности в деятельности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6"/>
          <a:stretch/>
        </p:blipFill>
        <p:spPr bwMode="auto">
          <a:xfrm>
            <a:off x="2866420" y="4043733"/>
            <a:ext cx="2979504" cy="3063095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668989" y="6772518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10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67035" y="201996"/>
            <a:ext cx="8586004" cy="881224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ИСПОЛЬЗОВАНИЕ  ДИДАКТИЧЕСКИХ ИГР </a:t>
            </a:r>
          </a:p>
          <a:p>
            <a:r>
              <a:rPr lang="ru-RU" sz="1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С МАТЕМАТИЧЕСКИМ СОДЕРЖАНИЕМ В</a:t>
            </a:r>
            <a:r>
              <a:rPr lang="ru-RU" sz="1800" b="1" dirty="0">
                <a:solidFill>
                  <a:srgbClr val="00602B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+mn-lt"/>
              </a:rPr>
              <a:t>ПАРТНЕРСКОМ ВЗАИМОДЕЙСТВИИ</a:t>
            </a:r>
          </a:p>
          <a:p>
            <a:r>
              <a:rPr lang="ru-RU" sz="1800" b="1" dirty="0">
                <a:solidFill>
                  <a:srgbClr val="C00000"/>
                </a:solidFill>
                <a:latin typeface="+mn-lt"/>
              </a:rPr>
              <a:t> С ВОСПИТАННИКАМИ  В ТЕЧЕНИЕ ДНЯ</a:t>
            </a:r>
            <a:endParaRPr lang="ru-RU" sz="1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91791" y="1235907"/>
            <a:ext cx="6918819" cy="10875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поддержание  интереса к познавательной деятельности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совершенствование и закрепление имеющегося когнитивного опыта, применение его в практической деятельности  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развитие самостоятельности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1067" y="901483"/>
            <a:ext cx="3042026" cy="3634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070" tIns="56535" rIns="113070" bIns="56535" rtlCol="0">
            <a:spAutoFit/>
          </a:bodyPr>
          <a:lstStyle/>
          <a:p>
            <a:pPr algn="ctr" defTabSz="8794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002060"/>
                </a:solidFill>
              </a:rPr>
              <a:t>подгрупповая деятельность</a:t>
            </a:r>
          </a:p>
        </p:txBody>
      </p:sp>
      <p:pic>
        <p:nvPicPr>
          <p:cNvPr id="3074" name="Picture 2" descr="D:\Мои документы 2\АТТЕСТАЦИЯ 2017-21\21-22\петрячихина\фото\IMG-b11bbf69d98c46d235768d86d74091c7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t="31548" r="18435" b="3501"/>
          <a:stretch/>
        </p:blipFill>
        <p:spPr bwMode="auto">
          <a:xfrm>
            <a:off x="619970" y="2841651"/>
            <a:ext cx="4333951" cy="3291875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8355" y="2721871"/>
            <a:ext cx="2917574" cy="302683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«Куклы собираются на прогулку»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535" y="6156777"/>
            <a:ext cx="9544047" cy="702793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совершенствовать умение сравнивать два предмета по величине </a:t>
            </a:r>
          </a:p>
          <a:p>
            <a:r>
              <a:rPr lang="ru-RU" sz="1300" b="1" i="1" dirty="0">
                <a:solidFill>
                  <a:srgbClr val="002060"/>
                </a:solidFill>
              </a:rPr>
              <a:t>(</a:t>
            </a:r>
            <a:r>
              <a:rPr lang="ru-RU" sz="1300" i="1" dirty="0">
                <a:solidFill>
                  <a:srgbClr val="001B50"/>
                </a:solidFill>
              </a:rPr>
              <a:t>большие и маленькие куклы, предметы одежды на них, большие и маленькие подъемные краны, грузовики, кубики…)</a:t>
            </a:r>
            <a:r>
              <a:rPr lang="ru-RU" sz="1300" b="1" i="1" dirty="0">
                <a:solidFill>
                  <a:srgbClr val="002060"/>
                </a:solidFill>
              </a:rPr>
              <a:t>,  </a:t>
            </a:r>
          </a:p>
          <a:p>
            <a:r>
              <a:rPr lang="ru-RU" sz="1300" b="1" i="1" dirty="0">
                <a:solidFill>
                  <a:srgbClr val="002060"/>
                </a:solidFill>
              </a:rPr>
              <a:t>результаты сравнения обозначать словами : </a:t>
            </a:r>
            <a:r>
              <a:rPr lang="ru-RU" sz="1300" i="1" dirty="0">
                <a:solidFill>
                  <a:srgbClr val="001B50"/>
                </a:solidFill>
              </a:rPr>
              <a:t>высокий-низкий, длинный-короткий, широкий-узкий и т.д.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011" y="2323421"/>
            <a:ext cx="4065693" cy="348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Сюжетно-дидактические игры </a:t>
            </a:r>
          </a:p>
        </p:txBody>
      </p:sp>
      <p:pic>
        <p:nvPicPr>
          <p:cNvPr id="3075" name="Picture 3" descr="D:\Мои документы 2\АТТЕСТАЦИЯ 2017-21\21-22\петрячихина\фото\IMG-fd08557d6e9bf387176307f2f013bdb6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422" r="8453"/>
          <a:stretch/>
        </p:blipFill>
        <p:spPr bwMode="auto">
          <a:xfrm>
            <a:off x="5542891" y="2841649"/>
            <a:ext cx="4084516" cy="3291875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27395" y="2748115"/>
            <a:ext cx="2142215" cy="302683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>
            <a:spAutoFit/>
          </a:bodyPr>
          <a:lstStyle/>
          <a:p>
            <a:pPr algn="ctr"/>
            <a:r>
              <a:rPr lang="ru-RU" sz="1300" b="1" i="1" dirty="0">
                <a:solidFill>
                  <a:srgbClr val="002060"/>
                </a:solidFill>
              </a:rPr>
              <a:t>«Стройка»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11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41403" y="198907"/>
            <a:ext cx="8586004" cy="881224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ИСПОЛЬЗОВАНИЕ  ДИДАКТИЧЕСКИХ ИГР </a:t>
            </a:r>
          </a:p>
          <a:p>
            <a:r>
              <a:rPr lang="ru-RU" sz="1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С МАТЕМАТИЧЕСКИМ СОДЕРЖАНИЕМ В</a:t>
            </a:r>
            <a:r>
              <a:rPr lang="ru-RU" sz="1800" b="1" dirty="0">
                <a:solidFill>
                  <a:srgbClr val="00602B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+mn-lt"/>
              </a:rPr>
              <a:t>ПАРТНЕРСКОМ ВЗАИМОДЕЙСТВИИ</a:t>
            </a:r>
          </a:p>
          <a:p>
            <a:r>
              <a:rPr lang="ru-RU" sz="1800" b="1" dirty="0">
                <a:solidFill>
                  <a:srgbClr val="C00000"/>
                </a:solidFill>
                <a:latin typeface="+mn-lt"/>
              </a:rPr>
              <a:t> С ВОСПИТАННИКАМИ  В ТЕЧЕНИЕ ДНЯ</a:t>
            </a:r>
            <a:endParaRPr lang="ru-RU" sz="1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344" y="418927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43426" y="863534"/>
            <a:ext cx="3042026" cy="3634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070" tIns="56535" rIns="113070" bIns="56535" rtlCol="0">
            <a:spAutoFit/>
          </a:bodyPr>
          <a:lstStyle/>
          <a:p>
            <a:pPr algn="ctr" defTabSz="8794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srgbClr val="002060"/>
                </a:solidFill>
              </a:rPr>
              <a:t>подгрупповая деятельность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344" y="5707982"/>
            <a:ext cx="1825183" cy="1333735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Упражнять в различении и назывании геометрических фигур</a:t>
            </a:r>
            <a:endParaRPr lang="ru-RU" sz="1600" i="1" dirty="0">
              <a:solidFill>
                <a:srgbClr val="001B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6031" y="4521710"/>
            <a:ext cx="4901895" cy="595071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</a:rPr>
              <a:t>развивать </a:t>
            </a:r>
            <a:r>
              <a:rPr lang="ru-RU" sz="1600" b="1" i="1" dirty="0">
                <a:solidFill>
                  <a:srgbClr val="002060"/>
                </a:solidFill>
              </a:rPr>
              <a:t>умение </a:t>
            </a:r>
            <a:r>
              <a:rPr lang="ru-RU" sz="1600" b="1" i="1" dirty="0" smtClean="0">
                <a:solidFill>
                  <a:srgbClr val="002060"/>
                </a:solidFill>
              </a:rPr>
              <a:t>выполнять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</a:rPr>
              <a:t> большие и маленькие шаги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6740" y="1109655"/>
            <a:ext cx="3398819" cy="348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Словесные  </a:t>
            </a:r>
            <a:r>
              <a:rPr lang="ru-RU" sz="1600" b="1" dirty="0" smtClean="0">
                <a:solidFill>
                  <a:srgbClr val="002060"/>
                </a:solidFill>
              </a:rPr>
              <a:t>(подвижные) игры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Мои документы 2\АТТЕСТАЦИЯ 2017-21\21-22\петрячихина\фото\IMG-7b5e4ee93b0d47882e5d0f49413250f4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4" b="19102"/>
          <a:stretch/>
        </p:blipFill>
        <p:spPr bwMode="auto">
          <a:xfrm>
            <a:off x="207810" y="1106362"/>
            <a:ext cx="2720718" cy="3415348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 2\АТТЕСТАЦИЯ 2017-21\21-22\петрячихина\фото\IMG-254e540d759268bd3420bbb6b8f83930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6" t="3730" r="20463" b="16270"/>
          <a:stretch/>
        </p:blipFill>
        <p:spPr bwMode="auto">
          <a:xfrm>
            <a:off x="3285185" y="1465615"/>
            <a:ext cx="1698324" cy="3415348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614" y="924625"/>
            <a:ext cx="2917574" cy="34885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«Большие и маленькие»</a:t>
            </a:r>
          </a:p>
        </p:txBody>
      </p:sp>
      <p:pic>
        <p:nvPicPr>
          <p:cNvPr id="3076" name="Picture 4" descr="D:\Мои документы 2\АТТЕСТАЦИЯ 2017-21\21-22\петрячихина\фото\IMG-9f16502fd06d9d34c4fe9fbfafd1a632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960" r="-980" b="3096"/>
          <a:stretch/>
        </p:blipFill>
        <p:spPr bwMode="auto">
          <a:xfrm>
            <a:off x="5652765" y="1517493"/>
            <a:ext cx="4107728" cy="2493716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59704" y="1238245"/>
            <a:ext cx="3325748" cy="34885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«Что мы видим за окошком»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9325" y="3937042"/>
            <a:ext cx="4901895" cy="595071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- развивать умение </a:t>
            </a:r>
            <a:r>
              <a:rPr lang="ru-RU" sz="1600" b="1" i="1" dirty="0" smtClean="0">
                <a:solidFill>
                  <a:srgbClr val="002060"/>
                </a:solidFill>
              </a:rPr>
              <a:t>видеть и называть в окружающей обстановке один и много предметов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22760" r="15632" b="8412"/>
          <a:stretch/>
        </p:blipFill>
        <p:spPr bwMode="auto">
          <a:xfrm>
            <a:off x="5339325" y="5214832"/>
            <a:ext cx="2475169" cy="1911205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59554" y="4644820"/>
            <a:ext cx="3034709" cy="348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Настольно-печатные игры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2233" y="5247724"/>
            <a:ext cx="1880690" cy="34885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«Один-много»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" b="8857"/>
          <a:stretch/>
        </p:blipFill>
        <p:spPr bwMode="auto">
          <a:xfrm>
            <a:off x="2099432" y="5273740"/>
            <a:ext cx="2884077" cy="1856331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5344" y="5247724"/>
            <a:ext cx="2634936" cy="34885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«Геометрическое лото</a:t>
            </a:r>
            <a:r>
              <a:rPr lang="ru-RU" sz="1600" b="1" i="1" dirty="0" smtClean="0">
                <a:solidFill>
                  <a:srgbClr val="002060"/>
                </a:solidFill>
              </a:rPr>
              <a:t>» 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90272" y="5960517"/>
            <a:ext cx="2697794" cy="1087514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Упражнять в </a:t>
            </a:r>
            <a:r>
              <a:rPr lang="ru-RU" sz="1600" b="1" i="1" dirty="0" smtClean="0">
                <a:solidFill>
                  <a:srgbClr val="002060"/>
                </a:solidFill>
              </a:rPr>
              <a:t>определении количества предметов, используя понятия «один-много, по одному и т.д.»</a:t>
            </a:r>
            <a:endParaRPr lang="ru-RU" sz="1600" i="1" dirty="0">
              <a:solidFill>
                <a:srgbClr val="001B5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06629" y="6840647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12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41403" y="-2676"/>
            <a:ext cx="8586004" cy="850182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1938" y="201823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" name="Picture 2" descr="D:\Мои документы 2\АТТЕСТАЦИЯ 2017-21\21-22\петрячихина\фото\IMG-c74bad3433be66dbc4311c5fafc8035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98"/>
          <a:stretch/>
        </p:blipFill>
        <p:spPr bwMode="auto">
          <a:xfrm>
            <a:off x="3416561" y="1373382"/>
            <a:ext cx="4684476" cy="3062594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8353" y="144254"/>
            <a:ext cx="7278391" cy="729727"/>
          </a:xfrm>
          <a:prstGeom prst="rect">
            <a:avLst/>
          </a:prstGeom>
          <a:solidFill>
            <a:srgbClr val="D7E4BD">
              <a:alpha val="69804"/>
            </a:srgbClr>
          </a:solidFill>
        </p:spPr>
        <p:txBody>
          <a:bodyPr wrap="square" lIns="113070" tIns="56535" rIns="113070" bIns="56535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МЕТОДЫ И ПРИЕМЫ ВОВЛЕЧЕНИЯ ДЕТЕЙ В ИГРУ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 ПОДДЕРЖАНИЯ ИНТЕРЕСА К ИГРЕ: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82623" y="4889962"/>
            <a:ext cx="10495116" cy="2268610"/>
          </a:xfrm>
          <a:prstGeom prst="rect">
            <a:avLst/>
          </a:prstGeom>
          <a:solidFill>
            <a:srgbClr val="D7E4BD">
              <a:alpha val="69804"/>
            </a:srgbClr>
          </a:solidFill>
          <a:ln>
            <a:solidFill>
              <a:srgbClr val="378574"/>
            </a:solidFill>
          </a:ln>
        </p:spPr>
        <p:txBody>
          <a:bodyPr wrap="square" lIns="113070" tIns="56535" rIns="113070" bIns="56535">
            <a:spAutoFit/>
          </a:bodyPr>
          <a:lstStyle/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Создание игровой </a:t>
            </a:r>
            <a:r>
              <a:rPr lang="ru-RU" dirty="0" smtClean="0">
                <a:solidFill>
                  <a:srgbClr val="002060"/>
                </a:solidFill>
              </a:rPr>
              <a:t>ситуации заранее </a:t>
            </a:r>
            <a:endParaRPr lang="ru-RU" dirty="0">
              <a:solidFill>
                <a:srgbClr val="002060"/>
              </a:solidFill>
            </a:endParaRPr>
          </a:p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Создание простейшей проблемной </a:t>
            </a:r>
            <a:r>
              <a:rPr lang="ru-RU" dirty="0" smtClean="0">
                <a:solidFill>
                  <a:srgbClr val="002060"/>
                </a:solidFill>
              </a:rPr>
              <a:t>ситуации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( К </a:t>
            </a:r>
            <a:r>
              <a:rPr lang="ru-RU" dirty="0" smtClean="0">
                <a:solidFill>
                  <a:srgbClr val="002060"/>
                </a:solidFill>
              </a:rPr>
              <a:t>кукле  пришли </a:t>
            </a:r>
            <a:r>
              <a:rPr lang="ru-RU" dirty="0">
                <a:solidFill>
                  <a:srgbClr val="002060"/>
                </a:solidFill>
              </a:rPr>
              <a:t>гости, она приготовила угощение. Как выяснить, сколько чашек, тарелок, ложек нужно приготовить?)</a:t>
            </a:r>
          </a:p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Озвучивание действий детей, результатов их действий, похвала за выполненные действия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(«</a:t>
            </a:r>
            <a:r>
              <a:rPr lang="ru-RU" dirty="0">
                <a:solidFill>
                  <a:srgbClr val="002060"/>
                </a:solidFill>
              </a:rPr>
              <a:t>Вы помогли куклам  найти подходящую им  одежду, правильно подобрали ее по </a:t>
            </a:r>
            <a:r>
              <a:rPr lang="ru-RU" dirty="0" smtClean="0">
                <a:solidFill>
                  <a:srgbClr val="002060"/>
                </a:solidFill>
              </a:rPr>
              <a:t>размеру, теперь </a:t>
            </a:r>
            <a:r>
              <a:rPr lang="ru-RU" dirty="0">
                <a:solidFill>
                  <a:srgbClr val="002060"/>
                </a:solidFill>
              </a:rPr>
              <a:t>они могут пойти на прогулку. Ведь они так хотят гулять</a:t>
            </a:r>
            <a:r>
              <a:rPr lang="ru-RU" dirty="0" smtClean="0">
                <a:solidFill>
                  <a:srgbClr val="002060"/>
                </a:solidFill>
              </a:rPr>
              <a:t>!»)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81055" y="891011"/>
            <a:ext cx="2894997" cy="1037504"/>
          </a:xfrm>
          <a:prstGeom prst="rect">
            <a:avLst/>
          </a:prstGeom>
          <a:solidFill>
            <a:srgbClr val="D7E4BD">
              <a:alpha val="69804"/>
            </a:srgbClr>
          </a:solidFill>
          <a:ln>
            <a:solidFill>
              <a:srgbClr val="378574"/>
            </a:solidFill>
          </a:ln>
        </p:spPr>
        <p:txBody>
          <a:bodyPr wrap="square" lIns="113070" tIns="56535" rIns="113070" bIns="56535">
            <a:spAutoFit/>
          </a:bodyPr>
          <a:lstStyle/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Использование</a:t>
            </a:r>
          </a:p>
          <a:p>
            <a:r>
              <a:rPr lang="ru-RU" dirty="0">
                <a:solidFill>
                  <a:srgbClr val="002060"/>
                </a:solidFill>
              </a:rPr>
              <a:t>игровых персонажей, сюрпризные моменты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6780" y="736345"/>
            <a:ext cx="2964275" cy="729727"/>
          </a:xfrm>
          <a:prstGeom prst="rect">
            <a:avLst/>
          </a:prstGeom>
          <a:solidFill>
            <a:srgbClr val="D7E4BD">
              <a:alpha val="69804"/>
            </a:srgbClr>
          </a:solidFill>
          <a:ln>
            <a:solidFill>
              <a:srgbClr val="378574"/>
            </a:solidFill>
          </a:ln>
        </p:spPr>
        <p:txBody>
          <a:bodyPr wrap="square" lIns="113070" tIns="56535" rIns="113070" bIns="56535">
            <a:spAutoFit/>
          </a:bodyPr>
          <a:lstStyle/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Внесение нового</a:t>
            </a:r>
          </a:p>
          <a:p>
            <a:r>
              <a:rPr lang="ru-RU" dirty="0">
                <a:solidFill>
                  <a:srgbClr val="002060"/>
                </a:solidFill>
              </a:rPr>
              <a:t>игрового оборудования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06288" y="1679000"/>
            <a:ext cx="2679162" cy="1037504"/>
          </a:xfrm>
          <a:prstGeom prst="rect">
            <a:avLst/>
          </a:prstGeom>
          <a:solidFill>
            <a:srgbClr val="D7E4BD">
              <a:alpha val="69804"/>
            </a:srgbClr>
          </a:solidFill>
          <a:ln>
            <a:solidFill>
              <a:srgbClr val="378574"/>
            </a:solidFill>
          </a:ln>
        </p:spPr>
        <p:txBody>
          <a:bodyPr wrap="square" lIns="113070" tIns="56535" rIns="113070" bIns="56535">
            <a:spAutoFit/>
          </a:bodyPr>
          <a:lstStyle/>
          <a:p>
            <a:pPr marL="353343" indent="-353343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Эмоциональная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речь </a:t>
            </a:r>
            <a:r>
              <a:rPr lang="ru-RU" dirty="0">
                <a:solidFill>
                  <a:srgbClr val="002060"/>
                </a:solidFill>
              </a:rPr>
              <a:t>и мимика </a:t>
            </a:r>
            <a:r>
              <a:rPr lang="ru-RU" dirty="0" smtClean="0">
                <a:solidFill>
                  <a:srgbClr val="002060"/>
                </a:solidFill>
              </a:rPr>
              <a:t>      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педагога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Мои документы 2\АТТЕСТАЦИЯ 2017-21\21-22\петрячихина\фото\IMG-dac7572d4e96fb875a6179a2595e70d4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03" y="2736354"/>
            <a:ext cx="3447166" cy="2585375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и документы 2\АТТЕСТАЦИЯ 2017-21\21-22\петрячихина\фото\IMG-72e6e6bca8511523ed546e29af37b1a7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216780" y="1445032"/>
            <a:ext cx="2934314" cy="3245173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13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 bwMode="auto">
          <a:xfrm>
            <a:off x="-14288" y="0"/>
            <a:ext cx="10614026" cy="718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13077" y="8626"/>
            <a:ext cx="8586004" cy="850182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A20000"/>
                </a:solidFill>
                <a:latin typeface="+mn-lt"/>
                <a:cs typeface="Times New Roman" pitchFamily="18" charset="0"/>
              </a:rPr>
              <a:t>СПОСОБЫ УСЛОЖНЕНИЯ ИГРЫ</a:t>
            </a:r>
          </a:p>
          <a:p>
            <a:r>
              <a:rPr lang="ru-RU" sz="2000" b="1" dirty="0">
                <a:solidFill>
                  <a:srgbClr val="A20000"/>
                </a:solidFill>
                <a:latin typeface="+mn-lt"/>
                <a:cs typeface="Times New Roman" pitchFamily="18" charset="0"/>
              </a:rPr>
              <a:t>На примере дидактической игры «Веселые фигуры»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088" y="1138305"/>
            <a:ext cx="5930717" cy="3796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800" b="1" dirty="0">
                <a:solidFill>
                  <a:srgbClr val="001B50"/>
                </a:solidFill>
              </a:rPr>
              <a:t>1. Фигуры (раздаточный материал) раздает воспитатель.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5885" y="653606"/>
            <a:ext cx="3755781" cy="4104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01636" tIns="50818" rIns="101636" bIns="50818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Усложняются игровые правила: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88" y="1772810"/>
            <a:ext cx="5930718" cy="3796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1B50"/>
                </a:solidFill>
              </a:rPr>
              <a:t>2. Дети получают конверты, в которых лежат фигуры.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0" y="2392718"/>
            <a:ext cx="5977316" cy="6566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800" b="1" dirty="0">
                <a:solidFill>
                  <a:srgbClr val="001B50"/>
                </a:solidFill>
              </a:rPr>
              <a:t>3. Дети выбирают понравившиеся фигуры сами, при этом учатся договариваться, уступать.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68" y="3280843"/>
            <a:ext cx="5993538" cy="6566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800" b="1" dirty="0">
                <a:solidFill>
                  <a:srgbClr val="001B50"/>
                </a:solidFill>
              </a:rPr>
              <a:t>4. Одному ребенку предлагается раздать фигуры  </a:t>
            </a:r>
          </a:p>
          <a:p>
            <a:pPr lvl="0"/>
            <a:r>
              <a:rPr lang="ru-RU" sz="1800" b="1" dirty="0">
                <a:solidFill>
                  <a:srgbClr val="001B50"/>
                </a:solidFill>
              </a:rPr>
              <a:t>                                                                          товарищам.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961693" y="1508122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961693" y="2141940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961693" y="3006732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27492" y="672874"/>
            <a:ext cx="3467753" cy="4104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01636" tIns="50818" rIns="101636" bIns="50818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Усложняется игровая задача: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1287" y="3419576"/>
            <a:ext cx="4262082" cy="933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1B50"/>
                </a:solidFill>
              </a:rPr>
              <a:t>3. Разложить фигуры, противоположные по величине и по форме.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8829" y="2678419"/>
            <a:ext cx="4264540" cy="6566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1B50"/>
                </a:solidFill>
              </a:rPr>
              <a:t>2. Разложить фигуры на противоположные по форме.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1647" y="1962623"/>
            <a:ext cx="4281722" cy="6566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1B50"/>
                </a:solidFill>
              </a:rPr>
              <a:t>2. Разложить фигуры на противоположные по величине.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9779299" y="2550458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pic>
        <p:nvPicPr>
          <p:cNvPr id="27" name="Picture 6" descr="D:\Мои документы 2\АТТЕСТАЦИЯ 2017-21\21-22\петрячихина\фото\IMG_20211206_070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" y="3676058"/>
            <a:ext cx="2615319" cy="1940615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Мои документы 2\АТТЕСТАЦИЯ 2017-21\21-22\петрячихина\фото\IMG_20211203_1118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4" b="3963"/>
          <a:stretch/>
        </p:blipFill>
        <p:spPr bwMode="auto">
          <a:xfrm>
            <a:off x="3160066" y="4092334"/>
            <a:ext cx="2028612" cy="2748476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Мои документы 2\АТТЕСТАЦИЯ 2017-21\21-22\петрячихина\фото\IMG_20211206_0708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4" y="5434117"/>
            <a:ext cx="2436140" cy="1657218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217926" y="5455167"/>
            <a:ext cx="5329600" cy="1536354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>
              <a:spcAft>
                <a:spcPts val="1112"/>
              </a:spcAft>
            </a:pPr>
            <a:r>
              <a:rPr lang="ru-RU" sz="1400" b="1" dirty="0">
                <a:solidFill>
                  <a:srgbClr val="002060"/>
                </a:solidFill>
                <a:ea typeface="Calibri"/>
                <a:cs typeface="Times New Roman"/>
              </a:rPr>
              <a:t>Игровая задача</a:t>
            </a:r>
            <a:r>
              <a:rPr lang="ru-RU" sz="1400" dirty="0">
                <a:solidFill>
                  <a:srgbClr val="002060"/>
                </a:solidFill>
                <a:ea typeface="Calibri"/>
                <a:cs typeface="Times New Roman"/>
              </a:rPr>
              <a:t>- соотнести геометрические фигуры по форме и величине</a:t>
            </a:r>
          </a:p>
          <a:p>
            <a:pPr>
              <a:spcAft>
                <a:spcPts val="1112"/>
              </a:spcAft>
            </a:pPr>
            <a:r>
              <a:rPr lang="ru-RU" sz="1400" b="1" dirty="0">
                <a:solidFill>
                  <a:srgbClr val="002060"/>
                </a:solidFill>
                <a:ea typeface="Calibri"/>
                <a:cs typeface="Times New Roman"/>
              </a:rPr>
              <a:t>Игровые  действия </a:t>
            </a:r>
            <a:r>
              <a:rPr lang="ru-RU" sz="1400" dirty="0">
                <a:solidFill>
                  <a:srgbClr val="002060"/>
                </a:solidFill>
                <a:ea typeface="Calibri"/>
                <a:cs typeface="Times New Roman"/>
              </a:rPr>
              <a:t>– из кармашка внизу разложить магнитные фигуры «в домики», в соответствии с их формой и величиной. Можно усложнить задание, выполнив его «наоборот» – большие положить на маленькие, маленькие -   на большие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40052" y="4921651"/>
            <a:ext cx="5292725" cy="533516"/>
          </a:xfrm>
          <a:prstGeom prst="rect">
            <a:avLst/>
          </a:prstGeom>
        </p:spPr>
        <p:txBody>
          <a:bodyPr lIns="101636" tIns="50818" rIns="101636" bIns="50818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ea typeface="Calibri"/>
              </a:rPr>
              <a:t>Цель -</a:t>
            </a:r>
            <a:r>
              <a:rPr lang="ru-RU" sz="1400" dirty="0">
                <a:solidFill>
                  <a:srgbClr val="002060"/>
                </a:solidFill>
                <a:ea typeface="Calibri"/>
              </a:rPr>
              <a:t>Развитие навыков дифференциации геометрических фигур по форме и величине, развитие элементов логики.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34405" y="4511246"/>
            <a:ext cx="4715146" cy="410405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pPr lvl="0"/>
            <a:r>
              <a:rPr lang="ru-RU" b="1" dirty="0" smtClean="0">
                <a:solidFill>
                  <a:srgbClr val="A20000"/>
                </a:solidFill>
                <a:cs typeface="Times New Roman" pitchFamily="18" charset="0"/>
              </a:rPr>
              <a:t>Дидактическая  игра </a:t>
            </a:r>
            <a:r>
              <a:rPr lang="ru-RU" b="1" dirty="0">
                <a:solidFill>
                  <a:srgbClr val="A20000"/>
                </a:solidFill>
                <a:cs typeface="Times New Roman" pitchFamily="18" charset="0"/>
              </a:rPr>
              <a:t>«Веселые фигуры»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8829" y="1186780"/>
            <a:ext cx="4264540" cy="6566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1B50"/>
                </a:solidFill>
              </a:rPr>
              <a:t>1. Разложить фигуры в соответствии с формой и величиной.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9779299" y="1621477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9755192" y="3254182"/>
            <a:ext cx="500156" cy="341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1636" tIns="50818" rIns="101636" bIns="50818" spcCol="0"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14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288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75" y="898896"/>
            <a:ext cx="5865392" cy="1087514"/>
          </a:xfrm>
          <a:prstGeom prst="rect">
            <a:avLst/>
          </a:prstGeom>
          <a:solidFill>
            <a:srgbClr val="DCE6F2"/>
          </a:solidFill>
        </p:spPr>
        <p:txBody>
          <a:bodyPr wrap="square" lIns="101636" tIns="50818" rIns="101636" bIns="50818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Цель:</a:t>
            </a:r>
            <a:r>
              <a:rPr lang="ru-RU" sz="1600" dirty="0">
                <a:solidFill>
                  <a:srgbClr val="002060"/>
                </a:solidFill>
              </a:rPr>
              <a:t> формирование у дошкольников младшей группы (3-4 года) представлений о геометрической форме и величине предметов, развитие умения составлять рисунок из геометрических форм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9439" y="235576"/>
            <a:ext cx="5710108" cy="591752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АВТОРСКИЕ ДИДАКТИЧЕСКИЕ ПОСОБИЯ, </a:t>
            </a: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ИСПОЛЬЗУЕМЫЕ В РАБОТЕ ПО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МАТЕМАТИКЕ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08" y="519269"/>
            <a:ext cx="3167302" cy="379627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«Геометрическая мозаика»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9029" y="415547"/>
            <a:ext cx="1974190" cy="379627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«Пирамида»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09677" y="893444"/>
            <a:ext cx="4375773" cy="1087514"/>
          </a:xfrm>
          <a:prstGeom prst="rect">
            <a:avLst/>
          </a:prstGeom>
          <a:solidFill>
            <a:srgbClr val="DCE6F2"/>
          </a:solidFill>
        </p:spPr>
        <p:txBody>
          <a:bodyPr wrap="square" lIns="101636" tIns="50818" rIns="101636" bIns="50818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Цель:</a:t>
            </a:r>
            <a:r>
              <a:rPr lang="ru-RU" sz="1600" dirty="0">
                <a:solidFill>
                  <a:srgbClr val="002060"/>
                </a:solidFill>
              </a:rPr>
              <a:t> формирование у дошкольников младшей группы (3-4 года) представлений о количестве предметов и о понятиях «один-много, больше-меньше-поровну, столько-сколько»</a:t>
            </a:r>
          </a:p>
        </p:txBody>
      </p:sp>
      <p:pic>
        <p:nvPicPr>
          <p:cNvPr id="1027" name="Picture 3" descr="D:\Мои документы 2\АТТЕСТАЦИЯ 2017-21\21-22\петрячихина\фото\IMG-02158f3d35d69dd0e44d80d772644cae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r="17393" b="-402"/>
          <a:stretch/>
        </p:blipFill>
        <p:spPr bwMode="auto">
          <a:xfrm>
            <a:off x="396181" y="4361294"/>
            <a:ext cx="2441327" cy="2795949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 2\АТТЕСТАЦИЯ 2017-21\21-22\петрячихина\фото\IMG-6833317c5126cd6d73b1f7b494bafd1c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6" b="18139"/>
          <a:stretch/>
        </p:blipFill>
        <p:spPr bwMode="auto">
          <a:xfrm flipH="1">
            <a:off x="3274995" y="1726629"/>
            <a:ext cx="2670009" cy="2525356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документы 2\АТТЕСТАЦИЯ 2017-21\21-22\петрячихина\фото\IMG_20211223_1002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/>
          <a:stretch/>
        </p:blipFill>
        <p:spPr bwMode="auto">
          <a:xfrm>
            <a:off x="1139353" y="2005609"/>
            <a:ext cx="2223937" cy="2265575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95686" y="3628875"/>
            <a:ext cx="2913991" cy="748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Настенное игровое поле для создания геометрических панно из фетра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7508" y="4931529"/>
            <a:ext cx="2474862" cy="1087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Цель 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-развивать  </a:t>
            </a:r>
            <a:r>
              <a:rPr lang="ru-RU" sz="1600" dirty="0" smtClean="0">
                <a:solidFill>
                  <a:srgbClr val="002060"/>
                </a:solidFill>
              </a:rPr>
              <a:t>умение </a:t>
            </a:r>
            <a:r>
              <a:rPr lang="ru-RU" sz="1600" dirty="0">
                <a:solidFill>
                  <a:srgbClr val="002060"/>
                </a:solidFill>
              </a:rPr>
              <a:t>узнавать геометрические фигуры, </a:t>
            </a:r>
            <a:r>
              <a:rPr lang="ru-RU" sz="1600" dirty="0" smtClean="0">
                <a:solidFill>
                  <a:srgbClr val="002060"/>
                </a:solidFill>
              </a:rPr>
              <a:t>соотносить  </a:t>
            </a:r>
            <a:r>
              <a:rPr lang="ru-RU" sz="1600" dirty="0">
                <a:solidFill>
                  <a:srgbClr val="002060"/>
                </a:solidFill>
              </a:rPr>
              <a:t>их по форме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5067" y="4551902"/>
            <a:ext cx="3167302" cy="379627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«Найди домик для фигуры»</a:t>
            </a:r>
          </a:p>
        </p:txBody>
      </p:sp>
      <p:pic>
        <p:nvPicPr>
          <p:cNvPr id="17410" name="Picture 2" descr="D:\Мои документы 2\АТТЕСТАЦИЯ 2017-21\21-22\петрячихина\фото\IMG-20f71a606b21679211d48dfc1c453fd3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r="14619" b="8797"/>
          <a:stretch/>
        </p:blipFill>
        <p:spPr bwMode="auto">
          <a:xfrm>
            <a:off x="6909139" y="2089212"/>
            <a:ext cx="2416034" cy="3885661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14493" y="5783717"/>
            <a:ext cx="5147931" cy="1179847"/>
          </a:xfrm>
          <a:prstGeom prst="rect">
            <a:avLst/>
          </a:prstGeom>
          <a:solidFill>
            <a:srgbClr val="DCE6F2"/>
          </a:solidFill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Напольное пособие, используется по принципу </a:t>
            </a:r>
            <a:r>
              <a:rPr lang="ru-RU" sz="1400" b="1" i="1" dirty="0" err="1">
                <a:solidFill>
                  <a:srgbClr val="002060"/>
                </a:solidFill>
              </a:rPr>
              <a:t>фланелеграфа</a:t>
            </a:r>
            <a:r>
              <a:rPr lang="ru-RU" sz="1400" b="1" i="1" dirty="0">
                <a:solidFill>
                  <a:srgbClr val="002060"/>
                </a:solidFill>
              </a:rPr>
              <a:t>. Грани разного цвета – поля для размещения фигурок в соответствии с заданием («на красной стороне – 1 цветочек, на желтой-много…», «сделайте, чтобы на красной и желтой цветочков было поровну» и </a:t>
            </a:r>
            <a:r>
              <a:rPr lang="ru-RU" sz="1400" b="1" i="1" dirty="0" smtClean="0">
                <a:solidFill>
                  <a:srgbClr val="002060"/>
                </a:solidFill>
              </a:rPr>
              <a:t>т.д.)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668989" y="6806407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15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" y="-18257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2803" y="5162920"/>
            <a:ext cx="7064403" cy="410405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4605" y="41584"/>
            <a:ext cx="9022062" cy="434943"/>
          </a:xfrm>
          <a:prstGeom prst="rect">
            <a:avLst/>
          </a:prstGeom>
          <a:solidFill>
            <a:srgbClr val="DCE6F2">
              <a:alpha val="78824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                           </a:t>
            </a:r>
            <a:r>
              <a:rPr lang="ru-RU" sz="2400" b="1" dirty="0">
                <a:solidFill>
                  <a:srgbClr val="A20000"/>
                </a:solidFill>
                <a:cs typeface="Times New Roman" pitchFamily="18" charset="0"/>
              </a:rPr>
              <a:t>ВЗАИМОДЕЙСТВИЕ С РОДИТЕЛЯМИ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3507" r="8637" b="9120"/>
          <a:stretch/>
        </p:blipFill>
        <p:spPr bwMode="auto">
          <a:xfrm>
            <a:off x="336305" y="509319"/>
            <a:ext cx="10080405" cy="644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22001" r="24428" b="26113"/>
          <a:stretch/>
        </p:blipFill>
        <p:spPr bwMode="auto">
          <a:xfrm>
            <a:off x="7860070" y="4570093"/>
            <a:ext cx="2429868" cy="1596057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D:\Мои документы 2\АТТЕСТАЦИЯ 2017-21\21-22\петрячихина\фото\1640861965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/>
          <a:stretch/>
        </p:blipFill>
        <p:spPr bwMode="auto">
          <a:xfrm>
            <a:off x="5531091" y="5573326"/>
            <a:ext cx="2349465" cy="1487480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7253" y="6533162"/>
            <a:ext cx="1796765" cy="656626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</a:rPr>
              <a:t>Деловая игра «Математические игры с малышами»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6330" y="6153143"/>
            <a:ext cx="2133608" cy="47196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</a:rPr>
              <a:t>Круглый стол</a:t>
            </a:r>
          </a:p>
          <a:p>
            <a:r>
              <a:rPr lang="ru-RU" sz="1200" b="1" i="1" dirty="0" smtClean="0">
                <a:solidFill>
                  <a:srgbClr val="002060"/>
                </a:solidFill>
              </a:rPr>
              <a:t> «А мы делаем так…»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221" y="527316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(в рамках пед.гостиной)</a:t>
            </a:r>
            <a:endParaRPr lang="ru-RU" sz="1400" i="1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509282" y="6656007"/>
            <a:ext cx="2859296" cy="403527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pPr/>
              <a:t>16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288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2803" y="5162920"/>
            <a:ext cx="7064403" cy="410405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888" y="193672"/>
            <a:ext cx="7793503" cy="414231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01727" tIns="50864" rIns="101727" bIns="5086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3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             </a:t>
            </a:r>
            <a:r>
              <a:rPr lang="ru-RU" sz="22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ИТОГОВО-ДИАГНОСТИЧЕСКИЙ</a:t>
            </a:r>
            <a:endParaRPr lang="ru-RU" sz="22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293" y="607902"/>
            <a:ext cx="10237670" cy="11799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727" tIns="50864" rIns="101727" bIns="50864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Результативность педагогической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и достигнутые эффекты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начало работы                                       По окончанию работы</a:t>
            </a:r>
            <a:endParaRPr lang="ru-RU" sz="2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113" y="3446337"/>
            <a:ext cx="9002800" cy="595164"/>
          </a:xfrm>
          <a:prstGeom prst="rect">
            <a:avLst/>
          </a:prstGeom>
          <a:noFill/>
        </p:spPr>
        <p:txBody>
          <a:bodyPr wrap="square" lIns="101727" tIns="50864" rIns="101727" bIns="50864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Диаграмма 2. Сравнительная </a:t>
            </a:r>
            <a:r>
              <a:rPr lang="ru-RU" sz="1600" b="1" dirty="0">
                <a:solidFill>
                  <a:srgbClr val="002060"/>
                </a:solidFill>
              </a:rPr>
              <a:t>диаграмма эффективности работы по </a:t>
            </a:r>
            <a:r>
              <a:rPr lang="ru-RU" sz="1600" b="1" dirty="0" smtClean="0">
                <a:solidFill>
                  <a:srgbClr val="002060"/>
                </a:solidFill>
              </a:rPr>
              <a:t>ФЭМП</a:t>
            </a:r>
            <a:endParaRPr lang="ru-RU" sz="1600" b="1" dirty="0">
              <a:solidFill>
                <a:srgbClr val="002060"/>
              </a:solidFill>
            </a:endParaRPr>
          </a:p>
          <a:p>
            <a:pPr algn="r"/>
            <a:r>
              <a:rPr lang="ru-RU" sz="1600" b="1" dirty="0">
                <a:solidFill>
                  <a:srgbClr val="002060"/>
                </a:solidFill>
              </a:rPr>
              <a:t>у воспитанников </a:t>
            </a:r>
            <a:r>
              <a:rPr lang="ru-RU" sz="1600" b="1" dirty="0" smtClean="0">
                <a:solidFill>
                  <a:srgbClr val="002060"/>
                </a:solidFill>
              </a:rPr>
              <a:t>младшей </a:t>
            </a:r>
            <a:r>
              <a:rPr lang="ru-RU" sz="1600" b="1" dirty="0">
                <a:solidFill>
                  <a:srgbClr val="002060"/>
                </a:solidFill>
              </a:rPr>
              <a:t>группы </a:t>
            </a:r>
            <a:r>
              <a:rPr lang="ru-RU" sz="1600" b="1" dirty="0" smtClean="0">
                <a:solidFill>
                  <a:srgbClr val="002060"/>
                </a:solidFill>
              </a:rPr>
              <a:t>( 3-4 </a:t>
            </a:r>
            <a:r>
              <a:rPr lang="ru-RU" sz="1600" b="1" dirty="0">
                <a:solidFill>
                  <a:srgbClr val="002060"/>
                </a:solidFill>
              </a:rPr>
              <a:t>года)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207" y="4063976"/>
            <a:ext cx="7161191" cy="1764715"/>
          </a:xfrm>
          <a:prstGeom prst="rect">
            <a:avLst/>
          </a:prstGeom>
          <a:solidFill>
            <a:srgbClr val="FFFFFF"/>
          </a:solidFill>
        </p:spPr>
        <p:txBody>
          <a:bodyPr wrap="square" lIns="101727" tIns="50864" rIns="101727" bIns="50864" rtlCol="0">
            <a:spAutoFit/>
          </a:bodyPr>
          <a:lstStyle/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65% детей </a:t>
            </a:r>
            <a:r>
              <a:rPr lang="ru-RU" sz="1800" dirty="0">
                <a:solidFill>
                  <a:srgbClr val="002060"/>
                </a:solidFill>
              </a:rPr>
              <a:t>в ходе наблюдения проявили способность к пониманию </a:t>
            </a:r>
            <a:r>
              <a:rPr lang="ru-RU" sz="1800" dirty="0" smtClean="0">
                <a:solidFill>
                  <a:srgbClr val="002060"/>
                </a:solidFill>
              </a:rPr>
              <a:t>отношений «форма-величина-количество», </a:t>
            </a:r>
            <a:r>
              <a:rPr lang="ru-RU" sz="1800" dirty="0">
                <a:solidFill>
                  <a:srgbClr val="002060"/>
                </a:solidFill>
              </a:rPr>
              <a:t>у </a:t>
            </a:r>
            <a:r>
              <a:rPr lang="ru-RU" sz="1800" dirty="0" smtClean="0">
                <a:solidFill>
                  <a:srgbClr val="002060"/>
                </a:solidFill>
              </a:rPr>
              <a:t>94% </a:t>
            </a:r>
            <a:r>
              <a:rPr lang="ru-RU" sz="1800" dirty="0">
                <a:solidFill>
                  <a:srgbClr val="002060"/>
                </a:solidFill>
              </a:rPr>
              <a:t>воспитанников наблюдается </a:t>
            </a:r>
            <a:r>
              <a:rPr lang="ru-RU" sz="1800" dirty="0" smtClean="0">
                <a:solidFill>
                  <a:srgbClr val="002060"/>
                </a:solidFill>
              </a:rPr>
              <a:t>совершенствование навыков сравнения и группировки ,  </a:t>
            </a:r>
            <a:r>
              <a:rPr lang="ru-RU" sz="1800" dirty="0">
                <a:solidFill>
                  <a:srgbClr val="002060"/>
                </a:solidFill>
              </a:rPr>
              <a:t>по сравнению с началом учебного года</a:t>
            </a:r>
            <a:r>
              <a:rPr lang="ru-RU" sz="1800" dirty="0" smtClean="0">
                <a:solidFill>
                  <a:srgbClr val="002060"/>
                </a:solidFill>
              </a:rPr>
              <a:t>. </a:t>
            </a:r>
            <a:r>
              <a:rPr lang="ru-RU" sz="1800" dirty="0">
                <a:solidFill>
                  <a:srgbClr val="002060"/>
                </a:solidFill>
              </a:rPr>
              <a:t>Дети </a:t>
            </a:r>
            <a:r>
              <a:rPr lang="ru-RU" sz="1800" dirty="0" smtClean="0">
                <a:solidFill>
                  <a:srgbClr val="002060"/>
                </a:solidFill>
              </a:rPr>
              <a:t>соблюдают </a:t>
            </a:r>
            <a:r>
              <a:rPr lang="ru-RU" sz="1800" dirty="0">
                <a:solidFill>
                  <a:srgbClr val="002060"/>
                </a:solidFill>
              </a:rPr>
              <a:t>требования игровых правил </a:t>
            </a:r>
            <a:r>
              <a:rPr lang="ru-RU" sz="1800" dirty="0" smtClean="0">
                <a:solidFill>
                  <a:srgbClr val="002060"/>
                </a:solidFill>
              </a:rPr>
              <a:t>и позитивно взаимодействуют с педагогом и друг с другом при их усложнении.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925" y="5810088"/>
            <a:ext cx="6811394" cy="12107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727" tIns="50864" rIns="101727" bIns="50864">
            <a:spAutoFit/>
          </a:bodyPr>
          <a:lstStyle/>
          <a:p>
            <a:r>
              <a:rPr lang="ru-RU" altLang="ru-RU" sz="1800" b="1" dirty="0">
                <a:solidFill>
                  <a:srgbClr val="002060"/>
                </a:solidFill>
                <a:cs typeface="Times New Roman" pitchFamily="18" charset="0"/>
              </a:rPr>
              <a:t>Таким образом, работа по формированию </a:t>
            </a:r>
            <a:r>
              <a:rPr lang="ru-RU" altLang="ru-RU" sz="1800" b="1" dirty="0" smtClean="0">
                <a:solidFill>
                  <a:srgbClr val="002060"/>
                </a:solidFill>
                <a:cs typeface="Times New Roman" pitchFamily="18" charset="0"/>
              </a:rPr>
              <a:t>элементарных математических представлений о форме, величине и количестве предметов у воспитанников младшей группы (3-4лет) посредством </a:t>
            </a:r>
            <a:r>
              <a:rPr lang="ru-RU" altLang="ru-RU" sz="1800" b="1" dirty="0">
                <a:solidFill>
                  <a:srgbClr val="002060"/>
                </a:solidFill>
                <a:cs typeface="Times New Roman" pitchFamily="18" charset="0"/>
              </a:rPr>
              <a:t>дидактических игр показала свою эффективность.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t="7307"/>
          <a:stretch/>
        </p:blipFill>
        <p:spPr bwMode="auto">
          <a:xfrm>
            <a:off x="7405399" y="4703928"/>
            <a:ext cx="2880211" cy="1902531"/>
          </a:xfrm>
          <a:prstGeom prst="rect">
            <a:avLst/>
          </a:prstGeom>
          <a:noFill/>
          <a:ln w="9525">
            <a:solidFill>
              <a:srgbClr val="FC24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586239" y="6690354"/>
            <a:ext cx="2469938" cy="38431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17</a:t>
            </a:fld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44600782"/>
              </p:ext>
            </p:extLst>
          </p:nvPr>
        </p:nvGraphicFramePr>
        <p:xfrm>
          <a:off x="244207" y="1546243"/>
          <a:ext cx="5624581" cy="205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62972528"/>
              </p:ext>
            </p:extLst>
          </p:nvPr>
        </p:nvGraphicFramePr>
        <p:xfrm>
          <a:off x="5753465" y="1586520"/>
          <a:ext cx="4320481" cy="209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64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288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2803" y="5162920"/>
            <a:ext cx="7064403" cy="410405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4367" y="110301"/>
            <a:ext cx="10391167" cy="779830"/>
          </a:xfrm>
          <a:prstGeom prst="rect">
            <a:avLst/>
          </a:prstGeom>
          <a:noFill/>
        </p:spPr>
        <p:txBody>
          <a:bodyPr wrap="square" lIns="101727" tIns="50864" rIns="101727" bIns="50864" rtlCol="0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ДИАПАЗОН ЛИЧНОГО ВКЛАДА ПЕДАГОГА, </a:t>
            </a:r>
            <a:endParaRPr lang="ru-RU" sz="22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ПРАКТИЧЕСКИЕ </a:t>
            </a:r>
            <a:r>
              <a:rPr lang="ru-RU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ДОСТИЖЕНИЯ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8549" y="948017"/>
            <a:ext cx="6795650" cy="48994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727" tIns="50864" rIns="101727" bIns="50864" rtlCol="0">
            <a:spAutoFit/>
          </a:bodyPr>
          <a:lstStyle/>
          <a:p>
            <a:pPr marL="826075" lvl="1" indent="-317897" algn="just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ru-RU" sz="1800" b="1" kern="0" dirty="0" smtClean="0">
                <a:solidFill>
                  <a:srgbClr val="002060"/>
                </a:solidFill>
                <a:cs typeface="Times New Roman" pitchFamily="18" charset="0"/>
              </a:rPr>
              <a:t> Разработано </a:t>
            </a:r>
            <a:r>
              <a:rPr lang="ru-RU" sz="1800" b="1" kern="0" dirty="0">
                <a:solidFill>
                  <a:srgbClr val="002060"/>
                </a:solidFill>
                <a:cs typeface="Times New Roman" pitchFamily="18" charset="0"/>
              </a:rPr>
              <a:t>перспективное планирование </a:t>
            </a:r>
            <a:r>
              <a:rPr lang="ru-RU" sz="1800" kern="0" dirty="0" smtClean="0">
                <a:solidFill>
                  <a:srgbClr val="002060"/>
                </a:solidFill>
                <a:cs typeface="Times New Roman" pitchFamily="18" charset="0"/>
              </a:rPr>
              <a:t>по использованию  дидактических </a:t>
            </a:r>
            <a:r>
              <a:rPr lang="ru-RU" sz="1800" kern="0" dirty="0">
                <a:solidFill>
                  <a:srgbClr val="002060"/>
                </a:solidFill>
                <a:cs typeface="Times New Roman" pitchFamily="18" charset="0"/>
              </a:rPr>
              <a:t>игр в </a:t>
            </a:r>
            <a:r>
              <a:rPr lang="ru-RU" sz="1800" kern="0" dirty="0" smtClean="0">
                <a:solidFill>
                  <a:srgbClr val="002060"/>
                </a:solidFill>
                <a:cs typeface="Times New Roman" pitchFamily="18" charset="0"/>
              </a:rPr>
              <a:t>работе по ФЭМП с </a:t>
            </a:r>
            <a:r>
              <a:rPr lang="ru-RU" sz="1800" kern="0" dirty="0">
                <a:solidFill>
                  <a:srgbClr val="002060"/>
                </a:solidFill>
                <a:cs typeface="Times New Roman" pitchFamily="18" charset="0"/>
              </a:rPr>
              <a:t>детьми </a:t>
            </a:r>
            <a:r>
              <a:rPr lang="ru-RU" sz="1800" kern="0" dirty="0" smtClean="0">
                <a:solidFill>
                  <a:srgbClr val="002060"/>
                </a:solidFill>
                <a:cs typeface="Times New Roman" pitchFamily="18" charset="0"/>
              </a:rPr>
              <a:t>младшей  </a:t>
            </a:r>
            <a:r>
              <a:rPr lang="ru-RU" sz="1800" kern="0" dirty="0">
                <a:solidFill>
                  <a:srgbClr val="002060"/>
                </a:solidFill>
                <a:cs typeface="Times New Roman" pitchFamily="18" charset="0"/>
              </a:rPr>
              <a:t>группы </a:t>
            </a:r>
            <a:r>
              <a:rPr lang="ru-RU" sz="1800" kern="0" dirty="0" smtClean="0">
                <a:solidFill>
                  <a:srgbClr val="002060"/>
                </a:solidFill>
                <a:cs typeface="Times New Roman" pitchFamily="18" charset="0"/>
              </a:rPr>
              <a:t>(3-4года</a:t>
            </a:r>
            <a:r>
              <a:rPr lang="ru-RU" sz="1800" kern="0" dirty="0">
                <a:solidFill>
                  <a:srgbClr val="002060"/>
                </a:solidFill>
                <a:cs typeface="Times New Roman" pitchFamily="18" charset="0"/>
              </a:rPr>
              <a:t>)</a:t>
            </a:r>
          </a:p>
          <a:p>
            <a:pPr marL="826075" lvl="1" indent="-317897" algn="just">
              <a:buFont typeface="Wingdings" panose="05000000000000000000" pitchFamily="2" charset="2"/>
              <a:buChar char="q"/>
              <a:defRPr/>
            </a:pPr>
            <a:r>
              <a:rPr lang="ru-RU" sz="1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Разработана серия консультаций для родителей </a:t>
            </a:r>
            <a:r>
              <a:rPr lang="ru-RU" sz="1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(законных представителей) по особенностям познавательного   развития детей 4-ого года жизни: </a:t>
            </a:r>
          </a:p>
          <a:p>
            <a:pPr lvl="1" algn="just">
              <a:defRPr/>
            </a:pPr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-«Особенности формирования математических </a:t>
            </a:r>
          </a:p>
          <a:p>
            <a:pPr lvl="1" algn="just">
              <a:defRPr/>
            </a:pPr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представлений у дошкольников»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ea typeface="Times New Roman"/>
                <a:cs typeface="Arial"/>
              </a:rPr>
              <a:t>-«Формирование математических представлений в игре» </a:t>
            </a:r>
            <a:endParaRPr lang="ru-RU" sz="1600" dirty="0" smtClean="0">
              <a:solidFill>
                <a:srgbClr val="002060"/>
              </a:solidFill>
              <a:ea typeface="Times New Roman"/>
              <a:cs typeface="Arial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a typeface="Times New Roman"/>
                <a:cs typeface="Arial"/>
              </a:rPr>
              <a:t>-«Играем  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Arial"/>
              </a:rPr>
              <a:t>с детьми  на прогулке» </a:t>
            </a:r>
            <a:endParaRPr lang="ru-RU" sz="1600" dirty="0" smtClean="0">
              <a:solidFill>
                <a:srgbClr val="002060"/>
              </a:solidFill>
              <a:ea typeface="Times New Roman"/>
              <a:cs typeface="Arial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a typeface="Times New Roman"/>
                <a:cs typeface="Arial"/>
              </a:rPr>
              <a:t>-«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Arial"/>
              </a:rPr>
              <a:t>Развитие математических представлений в процессе наблюдений за окружающим</a:t>
            </a:r>
            <a:r>
              <a:rPr lang="ru-RU" sz="1600" dirty="0" smtClean="0">
                <a:solidFill>
                  <a:srgbClr val="002060"/>
                </a:solidFill>
                <a:ea typeface="Times New Roman"/>
                <a:cs typeface="Arial"/>
              </a:rPr>
              <a:t>»</a:t>
            </a:r>
            <a:endParaRPr lang="ru-RU" sz="18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18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Созданы авторские пособия – дидактические игры</a:t>
            </a:r>
            <a:r>
              <a:rPr lang="ru-RU" sz="18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направленные на формирование элементарных математических представлений  детей 4 года жизни.</a:t>
            </a:r>
          </a:p>
          <a:p>
            <a:pPr marL="7429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18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Составлена картотека подвижных математических игр для детей младшей группы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9" b="35906"/>
          <a:stretch/>
        </p:blipFill>
        <p:spPr bwMode="auto">
          <a:xfrm>
            <a:off x="209812" y="4767652"/>
            <a:ext cx="3930786" cy="2159568"/>
          </a:xfrm>
          <a:prstGeom prst="rect">
            <a:avLst/>
          </a:prstGeom>
          <a:noFill/>
          <a:ln w="38100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46037" y="5740734"/>
            <a:ext cx="2698815" cy="471960"/>
          </a:xfrm>
          <a:prstGeom prst="rect">
            <a:avLst/>
          </a:prstGeom>
          <a:solidFill>
            <a:srgbClr val="D7E4BD"/>
          </a:solidFill>
          <a:ln>
            <a:solidFill>
              <a:srgbClr val="378574"/>
            </a:solidFill>
          </a:ln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</a:rPr>
              <a:t>Авторское дидактическое пособие «Собираем фрукты»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1544" y="6212694"/>
            <a:ext cx="6246122" cy="841292"/>
          </a:xfrm>
          <a:prstGeom prst="rect">
            <a:avLst/>
          </a:prstGeom>
          <a:solidFill>
            <a:srgbClr val="DCE6F2"/>
          </a:solidFill>
        </p:spPr>
        <p:txBody>
          <a:bodyPr wrap="square" lIns="101636" tIns="50818" rIns="101636" bIns="50818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Цель:</a:t>
            </a:r>
            <a:r>
              <a:rPr lang="ru-RU" sz="1600" dirty="0">
                <a:solidFill>
                  <a:srgbClr val="002060"/>
                </a:solidFill>
              </a:rPr>
              <a:t> формирование у дошкольников младшей группы (3-4 года) представлений о количестве предметов и о понятиях «один-много, больше-меньше-поровну, столько-сколько»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 t="20671" r="28194" b="45657"/>
          <a:stretch/>
        </p:blipFill>
        <p:spPr bwMode="auto">
          <a:xfrm rot="20912062">
            <a:off x="394706" y="364414"/>
            <a:ext cx="2578123" cy="19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23104" r="22807" b="19069"/>
          <a:stretch/>
        </p:blipFill>
        <p:spPr bwMode="auto">
          <a:xfrm rot="21152263">
            <a:off x="589922" y="2370271"/>
            <a:ext cx="2603686" cy="1922183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>
            <a:hlinkClick r:id="rId6" action="ppaction://hlinkfile"/>
          </p:cNvPr>
          <p:cNvSpPr txBox="1"/>
          <p:nvPr/>
        </p:nvSpPr>
        <p:spPr>
          <a:xfrm>
            <a:off x="9060599" y="5236050"/>
            <a:ext cx="1368152" cy="61138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подробнее</a:t>
            </a:r>
            <a:endParaRPr lang="ru-RU" sz="1400" dirty="0"/>
          </a:p>
        </p:txBody>
      </p:sp>
      <p:sp>
        <p:nvSpPr>
          <p:cNvPr id="16" name="TextBox 15">
            <a:hlinkClick r:id="rId7" action="ppaction://hlinkfile"/>
          </p:cNvPr>
          <p:cNvSpPr txBox="1"/>
          <p:nvPr/>
        </p:nvSpPr>
        <p:spPr>
          <a:xfrm>
            <a:off x="8501641" y="2592338"/>
            <a:ext cx="1368152" cy="61138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подробнее</a:t>
            </a:r>
            <a:endParaRPr 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25630" y="6682618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18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15039" r="8267" b="2107"/>
          <a:stretch/>
        </p:blipFill>
        <p:spPr bwMode="auto">
          <a:xfrm>
            <a:off x="0" y="0"/>
            <a:ext cx="10585450" cy="723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2803" y="5162920"/>
            <a:ext cx="7064403" cy="410405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marL="317611" indent="-317611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149" y="36614"/>
            <a:ext cx="10297144" cy="6904583"/>
          </a:xfrm>
          <a:prstGeom prst="rect">
            <a:avLst/>
          </a:prstGeom>
          <a:solidFill>
            <a:srgbClr val="FEE2F4">
              <a:alpha val="76078"/>
            </a:srgbClr>
          </a:solidFill>
        </p:spPr>
        <p:txBody>
          <a:bodyPr wrap="square" lIns="101727" tIns="50864" rIns="101727" bIns="50864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СПИСОК ЛИТЕРАТУРЫ:</a:t>
            </a:r>
            <a:endParaRPr lang="ru-RU" sz="2200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1.Белошистая </a:t>
            </a:r>
            <a:r>
              <a:rPr lang="ru-RU" b="1" dirty="0">
                <a:solidFill>
                  <a:srgbClr val="002060"/>
                </a:solidFill>
              </a:rPr>
              <a:t>А. В. Формирование и развитие математических способностей дошкольников: Вопросы теории и </a:t>
            </a:r>
            <a:r>
              <a:rPr lang="ru-RU" b="1" dirty="0" smtClean="0">
                <a:solidFill>
                  <a:srgbClr val="002060"/>
                </a:solidFill>
              </a:rPr>
              <a:t>практики» </a:t>
            </a:r>
            <a:r>
              <a:rPr lang="ru-RU" b="1" dirty="0">
                <a:solidFill>
                  <a:srgbClr val="002060"/>
                </a:solidFill>
              </a:rPr>
              <a:t>— М.: </a:t>
            </a:r>
            <a:r>
              <a:rPr lang="ru-RU" b="1" dirty="0" err="1">
                <a:solidFill>
                  <a:srgbClr val="002060"/>
                </a:solidFill>
              </a:rPr>
              <a:t>Гуманит</a:t>
            </a:r>
            <a:r>
              <a:rPr lang="ru-RU" b="1" dirty="0">
                <a:solidFill>
                  <a:srgbClr val="002060"/>
                </a:solidFill>
              </a:rPr>
              <a:t>. изд. центр ВЛАДОС, 2003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2.Бондаренко</a:t>
            </a:r>
            <a:r>
              <a:rPr lang="ru-RU" b="1" dirty="0">
                <a:solidFill>
                  <a:srgbClr val="002060"/>
                </a:solidFill>
              </a:rPr>
              <a:t>, А. К. </a:t>
            </a:r>
            <a:r>
              <a:rPr lang="ru-RU" b="1" dirty="0" smtClean="0">
                <a:solidFill>
                  <a:srgbClr val="002060"/>
                </a:solidFill>
              </a:rPr>
              <a:t>«Дидактические </a:t>
            </a:r>
            <a:r>
              <a:rPr lang="ru-RU" b="1" dirty="0">
                <a:solidFill>
                  <a:srgbClr val="002060"/>
                </a:solidFill>
              </a:rPr>
              <a:t>игры в детском </a:t>
            </a:r>
            <a:r>
              <a:rPr lang="ru-RU" b="1" dirty="0" smtClean="0">
                <a:solidFill>
                  <a:srgbClr val="002060"/>
                </a:solidFill>
              </a:rPr>
              <a:t>саду». </a:t>
            </a:r>
            <a:r>
              <a:rPr lang="ru-RU" b="1" dirty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Москва: Просвещение, 2011.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3.Губанова Н.Ф. «Развитие игровой деятельности. Младшая группа» М.: МОЗАИКА-СИНТЕЗ, 2015 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4. Ерофеева </a:t>
            </a:r>
            <a:r>
              <a:rPr lang="ru-RU" b="1" dirty="0">
                <a:solidFill>
                  <a:srgbClr val="002060"/>
                </a:solidFill>
              </a:rPr>
              <a:t>Т.И. «Математика для дошкольников» -  Москва: Просвещение, 2000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Козлова</a:t>
            </a:r>
            <a:r>
              <a:rPr lang="ru-RU" b="1" dirty="0">
                <a:solidFill>
                  <a:srgbClr val="002060"/>
                </a:solidFill>
              </a:rPr>
              <a:t>, В. А. </a:t>
            </a:r>
            <a:r>
              <a:rPr lang="ru-RU" b="1" dirty="0" smtClean="0">
                <a:solidFill>
                  <a:srgbClr val="002060"/>
                </a:solidFill>
              </a:rPr>
              <a:t>«Дидактические </a:t>
            </a:r>
            <a:r>
              <a:rPr lang="ru-RU" b="1" dirty="0">
                <a:solidFill>
                  <a:srgbClr val="002060"/>
                </a:solidFill>
              </a:rPr>
              <a:t>игры по математике для </a:t>
            </a:r>
            <a:r>
              <a:rPr lang="ru-RU" b="1" dirty="0" smtClean="0">
                <a:solidFill>
                  <a:srgbClr val="002060"/>
                </a:solidFill>
              </a:rPr>
              <a:t>дошкольников»-Москва: Просвещение, 1996.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5. ОТ РОЖДЕНИЯ ДО ШКОЛЫ. Примерная образовательная программа дошкольного образования  / Под ред. Н. Е. </a:t>
            </a:r>
            <a:r>
              <a:rPr lang="ru-RU" b="1" dirty="0" err="1" smtClean="0">
                <a:solidFill>
                  <a:srgbClr val="002060"/>
                </a:solidFill>
              </a:rPr>
              <a:t>Вераксы</a:t>
            </a:r>
            <a:r>
              <a:rPr lang="ru-RU" b="1" dirty="0" smtClean="0">
                <a:solidFill>
                  <a:srgbClr val="002060"/>
                </a:solidFill>
              </a:rPr>
              <a:t>, Т. С. Комаровой, М. А. Васильевой. – М.: МОЗАИКА СИНТЕЗ, 2015.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6. Перова </a:t>
            </a:r>
            <a:r>
              <a:rPr lang="ru-RU" b="1" dirty="0">
                <a:solidFill>
                  <a:srgbClr val="002060"/>
                </a:solidFill>
              </a:rPr>
              <a:t>М.Н.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Дидактические игры и упражнения по математике»-М.: ТЦ Сфера, </a:t>
            </a:r>
            <a:r>
              <a:rPr lang="ru-RU" b="1" dirty="0" smtClean="0">
                <a:solidFill>
                  <a:srgbClr val="002060"/>
                </a:solidFill>
              </a:rPr>
              <a:t>2013. 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7. </a:t>
            </a:r>
            <a:r>
              <a:rPr lang="ru-RU" b="1" dirty="0" err="1">
                <a:solidFill>
                  <a:srgbClr val="002060"/>
                </a:solidFill>
              </a:rPr>
              <a:t>Помораева</a:t>
            </a:r>
            <a:r>
              <a:rPr lang="ru-RU" b="1" dirty="0">
                <a:solidFill>
                  <a:srgbClr val="002060"/>
                </a:solidFill>
              </a:rPr>
              <a:t> И.А., </a:t>
            </a:r>
            <a:r>
              <a:rPr lang="ru-RU" b="1" dirty="0" err="1">
                <a:solidFill>
                  <a:srgbClr val="002060"/>
                </a:solidFill>
              </a:rPr>
              <a:t>Позина</a:t>
            </a:r>
            <a:r>
              <a:rPr lang="ru-RU" b="1" dirty="0">
                <a:solidFill>
                  <a:srgbClr val="002060"/>
                </a:solidFill>
              </a:rPr>
              <a:t> В.А. «Формирование элементарных математических </a:t>
            </a:r>
            <a:r>
              <a:rPr lang="ru-RU" b="1" dirty="0" smtClean="0">
                <a:solidFill>
                  <a:srgbClr val="002060"/>
                </a:solidFill>
              </a:rPr>
              <a:t>представлений. Младшая </a:t>
            </a:r>
            <a:r>
              <a:rPr lang="ru-RU" b="1" dirty="0">
                <a:solidFill>
                  <a:srgbClr val="002060"/>
                </a:solidFill>
              </a:rPr>
              <a:t>группа» – М.: МОЗАИКА СИНТЕЗ, 2015.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8. Смоленцева </a:t>
            </a:r>
            <a:r>
              <a:rPr lang="ru-RU" b="1" dirty="0">
                <a:solidFill>
                  <a:srgbClr val="002060"/>
                </a:solidFill>
              </a:rPr>
              <a:t>А.А. «Сюжетно-дидактические игры с математическим содержанием» -  Москва: Просвещение, 2001.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9. Стасова </a:t>
            </a:r>
            <a:r>
              <a:rPr lang="ru-RU" b="1" dirty="0">
                <a:solidFill>
                  <a:srgbClr val="002060"/>
                </a:solidFill>
              </a:rPr>
              <a:t>Л.П. «Развивающие математические игры, занятия в ДОУ» – </a:t>
            </a:r>
            <a:r>
              <a:rPr lang="ru-RU" b="1" dirty="0" smtClean="0">
                <a:solidFill>
                  <a:srgbClr val="002060"/>
                </a:solidFill>
              </a:rPr>
              <a:t>Воронеж, 2008. </a:t>
            </a:r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10.Федеральный государственный образовательный стандарт дошкольного образования. М.: ТЦ Сфера, 2014.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11.Формирование </a:t>
            </a:r>
            <a:r>
              <a:rPr lang="ru-RU" b="1" dirty="0">
                <a:solidFill>
                  <a:srgbClr val="002060"/>
                </a:solidFill>
              </a:rPr>
              <a:t>элементарных математических представлений у дошкольников/ под ред. А.А. Столяра. [Электронный ресурс] Режим доступа</a:t>
            </a:r>
            <a:r>
              <a:rPr lang="ru-RU" b="1" dirty="0" smtClean="0">
                <a:solidFill>
                  <a:srgbClr val="002060"/>
                </a:solidFill>
              </a:rPr>
              <a:t>: Интернет-гномик </a:t>
            </a:r>
            <a:r>
              <a:rPr lang="ru-RU" b="1" dirty="0">
                <a:solidFill>
                  <a:srgbClr val="002060"/>
                </a:solidFill>
              </a:rPr>
              <a:t>www.i-gnom.ru</a:t>
            </a:r>
            <a:endParaRPr lang="ru-RU" b="1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19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84772" y="334"/>
            <a:ext cx="7475916" cy="12001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636" tIns="50818" rIns="101636" bIns="508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31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Актуальность личного вклада педагога</a:t>
            </a:r>
          </a:p>
          <a:p>
            <a:pPr eaLnBrk="1" hangingPunct="1">
              <a:defRPr/>
            </a:pPr>
            <a:r>
              <a:rPr lang="ru-RU" sz="31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в развитие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842" y="1011297"/>
            <a:ext cx="10473766" cy="2257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636" tIns="50818" rIns="101636" bIns="5081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«Познавательное развитие  предполагает  формирование познавательных действий, … первичных </a:t>
            </a:r>
            <a:r>
              <a:rPr lang="ru-RU" b="1" dirty="0">
                <a:solidFill>
                  <a:srgbClr val="002060"/>
                </a:solidFill>
              </a:rPr>
              <a:t>представлений </a:t>
            </a:r>
            <a:r>
              <a:rPr lang="ru-RU" b="1" dirty="0" smtClean="0">
                <a:solidFill>
                  <a:srgbClr val="002060"/>
                </a:solidFill>
              </a:rPr>
              <a:t>…об  </a:t>
            </a:r>
            <a:r>
              <a:rPr lang="ru-RU" b="1" dirty="0">
                <a:solidFill>
                  <a:srgbClr val="002060"/>
                </a:solidFill>
              </a:rPr>
              <a:t>объектах окружающего мира, о свойствах и отношениях объектов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форме, цвете, размере, </a:t>
            </a:r>
            <a:r>
              <a:rPr lang="ru-RU" b="1" dirty="0" smtClean="0">
                <a:solidFill>
                  <a:srgbClr val="002060"/>
                </a:solidFill>
              </a:rPr>
              <a:t>…количестве</a:t>
            </a:r>
            <a:r>
              <a:rPr lang="ru-RU" b="1" dirty="0">
                <a:solidFill>
                  <a:srgbClr val="002060"/>
                </a:solidFill>
              </a:rPr>
              <a:t>, числе, </a:t>
            </a:r>
            <a:r>
              <a:rPr lang="ru-RU" b="1" dirty="0" smtClean="0">
                <a:solidFill>
                  <a:srgbClr val="002060"/>
                </a:solidFill>
              </a:rPr>
              <a:t>и </a:t>
            </a:r>
            <a:r>
              <a:rPr lang="ru-RU" b="1" dirty="0">
                <a:solidFill>
                  <a:srgbClr val="002060"/>
                </a:solidFill>
              </a:rPr>
              <a:t>др</a:t>
            </a:r>
            <a:r>
              <a:rPr lang="ru-RU" b="1" dirty="0" smtClean="0">
                <a:solidFill>
                  <a:srgbClr val="002060"/>
                </a:solidFill>
              </a:rPr>
              <a:t>.)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Один из основных принципов ФГОС ДО: «Реализация Программы в адекватных возрасту формах работы с детьми. Основной формой работы с дошкольниками и ведущим видом их деятельности является игра»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970" y="497791"/>
            <a:ext cx="1885882" cy="5181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sz="2700" b="1" dirty="0">
                <a:solidFill>
                  <a:srgbClr val="00602B"/>
                </a:solidFill>
                <a:cs typeface="Times New Roman" pitchFamily="18" charset="0"/>
              </a:rPr>
              <a:t>ФГОС ДО:</a:t>
            </a:r>
            <a:endParaRPr lang="ru-RU" sz="2700" dirty="0">
              <a:solidFill>
                <a:srgbClr val="00602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013" y="-678583"/>
            <a:ext cx="1583826" cy="410405"/>
          </a:xfrm>
          <a:prstGeom prst="rect">
            <a:avLst/>
          </a:prstGeom>
          <a:solidFill>
            <a:srgbClr val="FFEBF8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b="1" dirty="0">
                <a:solidFill>
                  <a:srgbClr val="00602B"/>
                </a:solidFill>
                <a:cs typeface="Times New Roman" pitchFamily="18" charset="0"/>
              </a:rPr>
              <a:t>ФГОС </a:t>
            </a:r>
            <a:r>
              <a:rPr lang="ru-RU" b="1" dirty="0" smtClean="0">
                <a:solidFill>
                  <a:srgbClr val="00602B"/>
                </a:solidFill>
                <a:cs typeface="Times New Roman" pitchFamily="18" charset="0"/>
              </a:rPr>
              <a:t>ДО:</a:t>
            </a:r>
            <a:endParaRPr lang="ru-RU" dirty="0">
              <a:solidFill>
                <a:srgbClr val="00602B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500" l="3500" r="92750">
                        <a14:foregroundMark x1="4750" y1="30500" x2="89500" y2="29625"/>
                        <a14:foregroundMark x1="4750" y1="50750" x2="90125" y2="50125"/>
                        <a14:foregroundMark x1="5500" y1="71375" x2="89875" y2="70250"/>
                        <a14:foregroundMark x1="4500" y1="91875" x2="89875" y2="91375"/>
                        <a14:foregroundMark x1="12875" y1="32125" x2="86750" y2="34625"/>
                        <a14:foregroundMark x1="17250" y1="97875" x2="35750" y2="85375"/>
                        <a14:foregroundMark x1="59875" y1="97875" x2="74000" y2="85375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20" y="3018447"/>
            <a:ext cx="7376707" cy="406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38086" y="6428328"/>
            <a:ext cx="5292725" cy="595071"/>
          </a:xfrm>
          <a:prstGeom prst="rect">
            <a:avLst/>
          </a:prstGeom>
        </p:spPr>
        <p:txBody>
          <a:bodyPr lIns="101636" tIns="50818" rIns="101636" bIns="50818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способствует ускорению формирования и развития у дошкольников логических структур мышления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22211" y="5556068"/>
            <a:ext cx="5292725" cy="595071"/>
          </a:xfrm>
          <a:prstGeom prst="rect">
            <a:avLst/>
          </a:prstGeom>
        </p:spPr>
        <p:txBody>
          <a:bodyPr lIns="101636" tIns="50818" rIns="101636" bIns="50818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стимулирует познавательную активность и познавательный интерес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38086" y="4628612"/>
            <a:ext cx="5892676" cy="841292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создает благоприятные условия для применения математических знаний, их самостоятельного </a:t>
            </a:r>
          </a:p>
          <a:p>
            <a:r>
              <a:rPr lang="ru-RU" sz="1600" dirty="0">
                <a:solidFill>
                  <a:prstClr val="black"/>
                </a:solidFill>
              </a:rPr>
              <a:t>использования на практике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30454" y="3836463"/>
            <a:ext cx="5980145" cy="841292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r>
              <a:rPr lang="ru-RU" sz="1600" dirty="0"/>
              <a:t>благодаря игровой форме обучающей задачи и игровым действиям, ребенок непреднамеренно усваивает определенное познавательное содержание</a:t>
            </a:r>
          </a:p>
        </p:txBody>
      </p:sp>
      <p:sp>
        <p:nvSpPr>
          <p:cNvPr id="16" name="Солнце 15"/>
          <p:cNvSpPr/>
          <p:nvPr/>
        </p:nvSpPr>
        <p:spPr>
          <a:xfrm>
            <a:off x="310499" y="3423906"/>
            <a:ext cx="2891391" cy="2681543"/>
          </a:xfrm>
          <a:prstGeom prst="su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86276" y="4489987"/>
            <a:ext cx="1565180" cy="595071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Дидактическая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 игра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739319" y="3423907"/>
            <a:ext cx="434363" cy="37804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092166" y="3928109"/>
            <a:ext cx="521651" cy="28092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303718" y="4647408"/>
            <a:ext cx="620197" cy="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092166" y="5165844"/>
            <a:ext cx="581672" cy="14234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937254" y="5582880"/>
            <a:ext cx="529273" cy="330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117923" y="3086817"/>
            <a:ext cx="5733568" cy="841292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r>
              <a:rPr lang="ru-RU" sz="1600" dirty="0"/>
              <a:t>даёт возможность решать различные педагогические задачи в игровой форме, наиболее доступной и привлекательной для детей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2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170" y="2466324"/>
            <a:ext cx="9913974" cy="4104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К.Д</a:t>
            </a: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.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Ушинский:    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обосновал идеи математического развития детей -дошкольников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170" y="3071192"/>
            <a:ext cx="9888474" cy="718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М.Монтессори,  Ф.Фребель:    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разработали  системы  сенсорного воспитания средствами развивающей среды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3031" y="304524"/>
            <a:ext cx="7773744" cy="47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r>
              <a:rPr lang="ru-RU" sz="3100" b="1" dirty="0">
                <a:solidFill>
                  <a:srgbClr val="C00000"/>
                </a:solidFill>
                <a:cs typeface="Times New Roman" pitchFamily="18" charset="0"/>
              </a:rPr>
              <a:t>Психолого-педагогическое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  <a:cs typeface="Times New Roman" pitchFamily="18" charset="0"/>
              </a:rPr>
              <a:t>обоснование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1143" y="5188226"/>
            <a:ext cx="5292725" cy="410405"/>
          </a:xfrm>
          <a:prstGeom prst="rect">
            <a:avLst/>
          </a:prstGeom>
        </p:spPr>
        <p:txBody>
          <a:bodyPr lIns="101636" tIns="50818" rIns="101636" bIns="50818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1169" y="1407806"/>
            <a:ext cx="9899980" cy="10259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И. Г. Песталоцци </a:t>
            </a:r>
            <a:r>
              <a:rPr lang="ru-RU" b="1" dirty="0">
                <a:solidFill>
                  <a:srgbClr val="002060"/>
                </a:solidFill>
              </a:rPr>
              <a:t>придавал значение наглядности в обучении как средству развития у ребенка умения </a:t>
            </a:r>
            <a:r>
              <a:rPr lang="ru-RU" b="1" dirty="0" smtClean="0">
                <a:solidFill>
                  <a:srgbClr val="002060"/>
                </a:solidFill>
              </a:rPr>
              <a:t>сравнивать </a:t>
            </a:r>
            <a:r>
              <a:rPr lang="ru-RU" b="1" dirty="0">
                <a:solidFill>
                  <a:srgbClr val="002060"/>
                </a:solidFill>
              </a:rPr>
              <a:t>предметы, выявляя их общие и отличительные признаки и соотношения между ними.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170" y="3909859"/>
            <a:ext cx="9913974" cy="718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</a:t>
            </a:r>
            <a:r>
              <a:rPr lang="ru-RU" b="1" dirty="0">
                <a:solidFill>
                  <a:srgbClr val="C00000"/>
                </a:solidFill>
              </a:rPr>
              <a:t>. Я. </a:t>
            </a:r>
            <a:r>
              <a:rPr lang="ru-RU" b="1" dirty="0" smtClean="0">
                <a:solidFill>
                  <a:srgbClr val="C00000"/>
                </a:solidFill>
              </a:rPr>
              <a:t>Гальперин, </a:t>
            </a:r>
            <a:r>
              <a:rPr lang="ru-RU" b="1" dirty="0">
                <a:solidFill>
                  <a:srgbClr val="C00000"/>
                </a:solidFill>
              </a:rPr>
              <a:t>В. В. </a:t>
            </a:r>
            <a:r>
              <a:rPr lang="ru-RU" b="1" dirty="0" smtClean="0">
                <a:solidFill>
                  <a:srgbClr val="C00000"/>
                </a:solidFill>
              </a:rPr>
              <a:t>Давыдов: </a:t>
            </a:r>
            <a:r>
              <a:rPr lang="ru-RU" b="1" dirty="0" smtClean="0">
                <a:solidFill>
                  <a:srgbClr val="002060"/>
                </a:solidFill>
              </a:rPr>
              <a:t>создали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концепцию измерений величин с  использованием  мерки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519" y="4703478"/>
            <a:ext cx="9913974" cy="7181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Л. А. Венгер, З. А. Михайлова, А. А. Смоленцева, А. А. </a:t>
            </a:r>
            <a:r>
              <a:rPr lang="ru-RU" b="1" dirty="0" smtClean="0">
                <a:solidFill>
                  <a:srgbClr val="C00000"/>
                </a:solidFill>
              </a:rPr>
              <a:t>Столяр,  </a:t>
            </a:r>
            <a:r>
              <a:rPr lang="ru-RU" b="1" dirty="0" err="1" smtClean="0">
                <a:solidFill>
                  <a:srgbClr val="C00000"/>
                </a:solidFill>
              </a:rPr>
              <a:t>Е.А.Тихеева</a:t>
            </a:r>
            <a:r>
              <a:rPr lang="ru-RU" b="1" dirty="0" smtClean="0">
                <a:solidFill>
                  <a:srgbClr val="C00000"/>
                </a:solidFill>
              </a:rPr>
              <a:t>: </a:t>
            </a:r>
            <a:r>
              <a:rPr lang="ru-RU" b="1" dirty="0" smtClean="0">
                <a:solidFill>
                  <a:srgbClr val="002060"/>
                </a:solidFill>
              </a:rPr>
              <a:t>показали  </a:t>
            </a:r>
            <a:r>
              <a:rPr lang="ru-RU" b="1" dirty="0">
                <a:solidFill>
                  <a:srgbClr val="002060"/>
                </a:solidFill>
              </a:rPr>
              <a:t>целесообразность использования различных игр в обучении детей математике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5672" y="5598631"/>
            <a:ext cx="9944970" cy="718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В. А. Козлова, А. М. Леушина, З. А. Михайлова, Н. И. </a:t>
            </a:r>
            <a:r>
              <a:rPr lang="ru-RU" b="1" dirty="0" smtClean="0">
                <a:solidFill>
                  <a:srgbClr val="C00000"/>
                </a:solidFill>
              </a:rPr>
              <a:t>Непомнящая: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сформулировали возрастные особенности ФЭМП у детей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3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8267" b="2107"/>
          <a:stretch/>
        </p:blipFill>
        <p:spPr bwMode="auto">
          <a:xfrm>
            <a:off x="-30440" y="0"/>
            <a:ext cx="10615891" cy="7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368" y="0"/>
            <a:ext cx="9710767" cy="865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cs typeface="Times New Roman" pitchFamily="18" charset="0"/>
              </a:rPr>
              <a:t>Цель и задачи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cs typeface="Times New Roman" pitchFamily="18" charset="0"/>
              </a:rPr>
              <a:t>педагогической деятельности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169" y="968700"/>
            <a:ext cx="5604496" cy="3057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636" tIns="50818" rIns="101636" bIns="50818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Цель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Формирование элементарных 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математических </a:t>
            </a:r>
            <a:r>
              <a:rPr lang="ru-RU" sz="2400" b="1" dirty="0">
                <a:solidFill>
                  <a:srgbClr val="002060"/>
                </a:solidFill>
              </a:rPr>
              <a:t>представлений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о форме, величине и количестве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предметов  у дошкольников  3-4 лет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 процессе  использования 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дидактических игр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  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168" y="3628479"/>
            <a:ext cx="11003422" cy="3565115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r>
              <a:rPr lang="ru-RU" sz="2200" b="1" i="1" dirty="0">
                <a:solidFill>
                  <a:srgbClr val="C00000"/>
                </a:solidFill>
              </a:rPr>
              <a:t>                                               </a:t>
            </a:r>
            <a:r>
              <a:rPr lang="ru-RU" sz="2700" b="1" i="1" dirty="0">
                <a:solidFill>
                  <a:srgbClr val="C00000"/>
                </a:solidFill>
              </a:rPr>
              <a:t>Задачи: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формировать элементарные математические представления:</a:t>
            </a:r>
          </a:p>
          <a:p>
            <a:pPr marL="317611" indent="-317611">
              <a:buFontTx/>
              <a:buChar char="-"/>
            </a:pPr>
            <a:r>
              <a:rPr lang="ru-RU" sz="2200" b="1" dirty="0">
                <a:solidFill>
                  <a:srgbClr val="002060"/>
                </a:solidFill>
              </a:rPr>
              <a:t>о геометрической форме 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  <a:endParaRPr lang="ru-RU" sz="2200" b="1" dirty="0">
              <a:solidFill>
                <a:srgbClr val="002060"/>
              </a:solidFill>
            </a:endParaRPr>
          </a:p>
          <a:p>
            <a:pPr marL="317611" indent="-317611">
              <a:buFontTx/>
              <a:buChar char="-"/>
            </a:pPr>
            <a:r>
              <a:rPr lang="ru-RU" sz="2200" b="1" dirty="0" smtClean="0">
                <a:solidFill>
                  <a:srgbClr val="002060"/>
                </a:solidFill>
              </a:rPr>
              <a:t>величине,</a:t>
            </a:r>
            <a:endParaRPr lang="ru-RU" sz="2200" b="1" dirty="0">
              <a:solidFill>
                <a:srgbClr val="002060"/>
              </a:solidFill>
            </a:endParaRPr>
          </a:p>
          <a:p>
            <a:pPr marL="317611" indent="-317611">
              <a:buFontTx/>
              <a:buChar char="-"/>
            </a:pPr>
            <a:r>
              <a:rPr lang="ru-RU" sz="2200" b="1" dirty="0" smtClean="0">
                <a:solidFill>
                  <a:srgbClr val="002060"/>
                </a:solidFill>
              </a:rPr>
              <a:t>количестве предметов, </a:t>
            </a:r>
          </a:p>
          <a:p>
            <a:r>
              <a:rPr lang="ru-RU" sz="2200" b="1" dirty="0" smtClean="0">
                <a:solidFill>
                  <a:srgbClr val="002060"/>
                </a:solidFill>
              </a:rPr>
              <a:t>посредством </a:t>
            </a:r>
            <a:r>
              <a:rPr lang="ru-RU" sz="2200" b="1" dirty="0">
                <a:solidFill>
                  <a:srgbClr val="002060"/>
                </a:solidFill>
              </a:rPr>
              <a:t>дидактических игр математического содержания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развивать умение сравнивать и группировать предметы по одинаковым и контрастным признакам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в совместных дидактических играх побуждать детей выполнять постепенно усложняющиеся правила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13" y="994819"/>
            <a:ext cx="4311489" cy="294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4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43" y="4824586"/>
            <a:ext cx="3215789" cy="2187585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7026" y="216074"/>
            <a:ext cx="9648424" cy="864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r>
              <a:rPr lang="ru-RU" sz="3100" b="1" dirty="0">
                <a:solidFill>
                  <a:srgbClr val="C00000"/>
                </a:solidFill>
                <a:cs typeface="Times New Roman" pitchFamily="18" charset="0"/>
              </a:rPr>
              <a:t>Этапы реализации </a:t>
            </a:r>
          </a:p>
          <a:p>
            <a:pPr algn="ctr"/>
            <a:r>
              <a:rPr lang="ru-RU" sz="3100" b="1" dirty="0">
                <a:solidFill>
                  <a:srgbClr val="C00000"/>
                </a:solidFill>
                <a:cs typeface="Times New Roman" pitchFamily="18" charset="0"/>
              </a:rPr>
              <a:t>педагогической деятельности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65286232"/>
              </p:ext>
            </p:extLst>
          </p:nvPr>
        </p:nvGraphicFramePr>
        <p:xfrm>
          <a:off x="207810" y="1008433"/>
          <a:ext cx="10169830" cy="600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07702" y="6638767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5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402" y="51508"/>
            <a:ext cx="10565048" cy="693414"/>
          </a:xfrm>
          <a:prstGeom prst="rect">
            <a:avLst/>
          </a:prstGeom>
          <a:solidFill>
            <a:srgbClr val="D7E4BD">
              <a:alpha val="76078"/>
            </a:srgbClr>
          </a:solidFill>
        </p:spPr>
        <p:txBody>
          <a:bodyPr lIns="101636" tIns="50818" rIns="101636" bIns="508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</a:t>
            </a:r>
            <a:r>
              <a:rPr lang="ru-RU" sz="2000" b="1" u="sng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ЭТАП</a:t>
            </a: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</a:t>
            </a:r>
            <a:r>
              <a:rPr lang="ru-RU" sz="2000" b="1" dirty="0">
                <a:solidFill>
                  <a:srgbClr val="A20000"/>
                </a:solidFill>
                <a:latin typeface="+mn-lt"/>
                <a:cs typeface="Times New Roman" pitchFamily="18" charset="0"/>
              </a:rPr>
              <a:t>ДИАГНОСТИКА  СФОРМИРОВАННОСТИ  ЭЛЕМЕНТАРНЫХ   МАТЕМАТИЧЕСКИХ     </a:t>
            </a:r>
          </a:p>
          <a:p>
            <a:r>
              <a:rPr lang="ru-RU" sz="2000" b="1" dirty="0">
                <a:solidFill>
                  <a:srgbClr val="A20000"/>
                </a:solidFill>
                <a:latin typeface="+mn-lt"/>
                <a:cs typeface="Times New Roman" pitchFamily="18" charset="0"/>
              </a:rPr>
              <a:t>                      ПРЕДСТАВЛЕНИЙ У ВОСПИТАННИКОВ  МЛАДШЕЙ ГРУППЫ (3-4ГОДА)</a:t>
            </a:r>
          </a:p>
          <a:p>
            <a:endParaRPr lang="ru-RU" sz="2000" b="1" dirty="0">
              <a:solidFill>
                <a:srgbClr val="A2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381" y="742479"/>
            <a:ext cx="2379567" cy="518127"/>
          </a:xfrm>
          <a:prstGeom prst="rect">
            <a:avLst/>
          </a:prstGeom>
          <a:solidFill>
            <a:srgbClr val="FDEADA">
              <a:alpha val="70980"/>
            </a:srgbClr>
          </a:solidFill>
          <a:ln>
            <a:solidFill>
              <a:srgbClr val="378574"/>
            </a:solidFill>
          </a:ln>
        </p:spPr>
        <p:txBody>
          <a:bodyPr wrap="square" lIns="101636" tIns="50818" rIns="101636" bIns="50818">
            <a:spAutoFit/>
          </a:bodyPr>
          <a:lstStyle/>
          <a:p>
            <a:r>
              <a:rPr lang="ru-RU" sz="2700" b="1" i="1" dirty="0">
                <a:solidFill>
                  <a:srgbClr val="002060"/>
                </a:solidFill>
              </a:rPr>
              <a:t>Критерии: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0" y="1296092"/>
            <a:ext cx="3788519" cy="10875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600" b="1" i="1" dirty="0">
                <a:solidFill>
                  <a:srgbClr val="C00000"/>
                </a:solidFill>
              </a:rPr>
              <a:t>1.Сформированность представлений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</a:rPr>
              <a:t>                                                       о форме, 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</a:rPr>
              <a:t>                                                       величине,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</a:rPr>
              <a:t>                                                      количестве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503" y="2661234"/>
            <a:ext cx="3909253" cy="841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600" b="1" i="1" dirty="0">
                <a:solidFill>
                  <a:srgbClr val="C00000"/>
                </a:solidFill>
              </a:rPr>
              <a:t>2. Развитие элементов логики 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</a:rPr>
              <a:t>                                                       сравнение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</a:rPr>
              <a:t>                                                      группировка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43" y="3570585"/>
            <a:ext cx="3946555" cy="348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/>
            <a:r>
              <a:rPr lang="ru-RU" sz="1600" b="1" i="1" dirty="0">
                <a:solidFill>
                  <a:srgbClr val="C00000"/>
                </a:solidFill>
              </a:rPr>
              <a:t>3.Выполнение игровых правил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414" y="756194"/>
            <a:ext cx="5918508" cy="3395838"/>
          </a:xfrm>
          <a:prstGeom prst="rect">
            <a:avLst/>
          </a:prstGeom>
          <a:solidFill>
            <a:srgbClr val="FDEADA">
              <a:alpha val="70980"/>
            </a:srgbClr>
          </a:solidFill>
          <a:ln>
            <a:solidFill>
              <a:srgbClr val="378574"/>
            </a:solidFill>
          </a:ln>
        </p:spPr>
        <p:txBody>
          <a:bodyPr wrap="square" lIns="101636" tIns="50818" rIns="101636" bIns="50818">
            <a:spAutoFit/>
          </a:bodyPr>
          <a:lstStyle/>
          <a:p>
            <a:r>
              <a:rPr lang="ru-RU" sz="2700" b="1" i="1" dirty="0">
                <a:solidFill>
                  <a:srgbClr val="002060"/>
                </a:solidFill>
              </a:rPr>
              <a:t>Показатели:  </a:t>
            </a:r>
          </a:p>
          <a:p>
            <a:r>
              <a:rPr lang="ru-RU" sz="2700" b="1" i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-</a:t>
            </a:r>
            <a:r>
              <a:rPr lang="ru-RU" sz="1600" b="1" dirty="0">
                <a:solidFill>
                  <a:srgbClr val="1C443B"/>
                </a:solidFill>
              </a:rPr>
              <a:t>способность определять геометрическую форму предмета</a:t>
            </a:r>
          </a:p>
          <a:p>
            <a:pPr marL="23997" algn="just">
              <a:defRPr/>
            </a:pPr>
            <a:r>
              <a:rPr lang="ru-RU" sz="1600" b="1" dirty="0">
                <a:solidFill>
                  <a:srgbClr val="1C443B"/>
                </a:solidFill>
              </a:rPr>
              <a:t>-умение сравнивать  2 предмета по длине, ширине, высоте </a:t>
            </a:r>
          </a:p>
          <a:p>
            <a:pPr marL="23997" algn="just">
              <a:defRPr/>
            </a:pPr>
            <a:r>
              <a:rPr lang="ru-RU" sz="1600" b="1" dirty="0">
                <a:solidFill>
                  <a:srgbClr val="1C443B"/>
                </a:solidFill>
                <a:ea typeface="Calibri"/>
                <a:cs typeface="Times New Roman"/>
              </a:rPr>
              <a:t>-различение понятий «один-много», «по одному, ни одного»</a:t>
            </a:r>
          </a:p>
          <a:p>
            <a:pPr marL="23997" algn="just">
              <a:defRPr/>
            </a:pPr>
            <a:r>
              <a:rPr lang="ru-RU" sz="1600" b="1" dirty="0">
                <a:solidFill>
                  <a:srgbClr val="1C443B"/>
                </a:solidFill>
                <a:ea typeface="Calibri"/>
                <a:cs typeface="Times New Roman"/>
              </a:rPr>
              <a:t>-умение уравнивать группы предметов  по количеству             путем убавления и добавления. </a:t>
            </a:r>
          </a:p>
          <a:p>
            <a:pPr marL="23997" algn="just">
              <a:defRPr/>
            </a:pPr>
            <a:endParaRPr lang="ru-RU" sz="1600" b="1" dirty="0">
              <a:solidFill>
                <a:srgbClr val="1C443B"/>
              </a:solidFill>
              <a:ea typeface="Calibri"/>
              <a:cs typeface="Times New Roman"/>
            </a:endParaRPr>
          </a:p>
          <a:p>
            <a:pPr marL="23997" algn="just">
              <a:defRPr/>
            </a:pPr>
            <a:r>
              <a:rPr lang="ru-RU" sz="1600" b="1" dirty="0" smtClean="0">
                <a:solidFill>
                  <a:srgbClr val="1C443B"/>
                </a:solidFill>
                <a:ea typeface="Calibri"/>
                <a:cs typeface="Times New Roman"/>
              </a:rPr>
              <a:t>-умение сравнивать </a:t>
            </a:r>
            <a:r>
              <a:rPr lang="ru-RU" sz="1600" b="1" dirty="0">
                <a:solidFill>
                  <a:srgbClr val="1C443B"/>
                </a:solidFill>
                <a:ea typeface="Calibri"/>
                <a:cs typeface="Times New Roman"/>
              </a:rPr>
              <a:t>две группы предметов на основе взаимного сопоставления, наложения, приложения</a:t>
            </a:r>
          </a:p>
          <a:p>
            <a:pPr marL="23997" algn="just">
              <a:defRPr/>
            </a:pPr>
            <a:r>
              <a:rPr lang="ru-RU" sz="1600" b="1" dirty="0">
                <a:solidFill>
                  <a:srgbClr val="1C443B"/>
                </a:solidFill>
                <a:ea typeface="Calibri"/>
                <a:cs typeface="Times New Roman"/>
              </a:rPr>
              <a:t>-группировать, определяя общий признак</a:t>
            </a:r>
          </a:p>
          <a:p>
            <a:endParaRPr lang="ru-RU" sz="1600" b="1" dirty="0">
              <a:solidFill>
                <a:srgbClr val="1C443B"/>
              </a:solidFill>
            </a:endParaRPr>
          </a:p>
          <a:p>
            <a:r>
              <a:rPr lang="ru-RU" sz="1600" b="1" dirty="0">
                <a:solidFill>
                  <a:srgbClr val="1C443B"/>
                </a:solidFill>
              </a:rPr>
              <a:t>-умение соблюдать постепенно усложняющиеся правила</a:t>
            </a:r>
          </a:p>
        </p:txBody>
      </p:sp>
      <p:sp>
        <p:nvSpPr>
          <p:cNvPr id="36" name="Стрелка вправо 35"/>
          <p:cNvSpPr/>
          <p:nvPr/>
        </p:nvSpPr>
        <p:spPr>
          <a:xfrm rot="20580700">
            <a:off x="3908665" y="1556862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20540867">
            <a:off x="3914011" y="1780230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20887736">
            <a:off x="3911237" y="2022471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822725">
            <a:off x="3910106" y="2140730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20842618">
            <a:off x="4013533" y="2929731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62099">
            <a:off x="4010200" y="3341038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1123020">
            <a:off x="3941358" y="3747522"/>
            <a:ext cx="416796" cy="151217"/>
          </a:xfrm>
          <a:prstGeom prst="rightArrow">
            <a:avLst/>
          </a:prstGeom>
          <a:solidFill>
            <a:srgbClr val="378574"/>
          </a:solidFill>
          <a:ln>
            <a:solidFill>
              <a:srgbClr val="378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36" tIns="50818" rIns="101636" bIns="50818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543114" y="710161"/>
            <a:ext cx="3667807" cy="595071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lvl="0"/>
            <a:r>
              <a:rPr lang="ru-RU" sz="1600" b="1" i="1" dirty="0">
                <a:solidFill>
                  <a:srgbClr val="002060"/>
                </a:solidFill>
              </a:rPr>
              <a:t>(планируемые результаты освоения ООП </a:t>
            </a:r>
            <a:r>
              <a:rPr lang="ru-RU" sz="1600" b="1" i="1" dirty="0" smtClean="0">
                <a:solidFill>
                  <a:srgbClr val="002060"/>
                </a:solidFill>
              </a:rPr>
              <a:t>ДОО, </a:t>
            </a:r>
            <a:r>
              <a:rPr lang="ru-RU" sz="1600" b="1" i="1" dirty="0">
                <a:solidFill>
                  <a:srgbClr val="002060"/>
                </a:solidFill>
              </a:rPr>
              <a:t>младшая группа 3-4года</a:t>
            </a:r>
            <a:r>
              <a:rPr lang="ru-RU" sz="16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103" y="4885793"/>
            <a:ext cx="4312221" cy="410405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21601190"/>
              </p:ext>
            </p:extLst>
          </p:nvPr>
        </p:nvGraphicFramePr>
        <p:xfrm>
          <a:off x="744874" y="3890898"/>
          <a:ext cx="7428171" cy="291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21277" y="6147949"/>
            <a:ext cx="4461047" cy="841292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Диаграмма 1. </a:t>
            </a:r>
            <a:r>
              <a:rPr lang="ru-RU" sz="1600" b="1" dirty="0">
                <a:solidFill>
                  <a:srgbClr val="002060"/>
                </a:solidFill>
              </a:rPr>
              <a:t>Результаты исследования </a:t>
            </a:r>
            <a:r>
              <a:rPr lang="ru-RU" sz="1600" b="1" dirty="0" err="1">
                <a:solidFill>
                  <a:srgbClr val="002060"/>
                </a:solidFill>
              </a:rPr>
              <a:t>сформированности</a:t>
            </a:r>
            <a:r>
              <a:rPr lang="ru-RU" sz="1600" b="1" dirty="0">
                <a:solidFill>
                  <a:srgbClr val="002060"/>
                </a:solidFill>
              </a:rPr>
              <a:t>  ЭМП у  воспитанников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3-4 лет на начало </a:t>
            </a:r>
            <a:r>
              <a:rPr lang="ru-RU" sz="1600" b="1" dirty="0" err="1">
                <a:solidFill>
                  <a:srgbClr val="002060"/>
                </a:solidFill>
              </a:rPr>
              <a:t>уч.года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6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402" y="247856"/>
            <a:ext cx="10565048" cy="693414"/>
          </a:xfrm>
          <a:prstGeom prst="rect">
            <a:avLst/>
          </a:prstGeom>
          <a:noFill/>
        </p:spPr>
        <p:txBody>
          <a:bodyPr lIns="101636" tIns="50818" rIns="101636" bIns="508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</a:t>
            </a:r>
            <a:r>
              <a:rPr lang="ru-RU" sz="2700" b="1" u="sng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ЭТАП </a:t>
            </a:r>
            <a:r>
              <a:rPr lang="ru-RU" sz="2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  </a:t>
            </a:r>
            <a:r>
              <a:rPr lang="ru-RU" sz="27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ИЗУЧЕНИЕ МЕТОДИЧЕСКОЙ ЛИТЕРАТУРЫ</a:t>
            </a:r>
          </a:p>
          <a:p>
            <a:endParaRPr lang="ru-RU" sz="27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8432" y="612957"/>
            <a:ext cx="7919130" cy="656626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Анализ методик Л.С. </a:t>
            </a:r>
            <a:r>
              <a:rPr lang="ru-RU" sz="1800" b="1" i="1" dirty="0" err="1">
                <a:solidFill>
                  <a:srgbClr val="002060"/>
                </a:solidFill>
              </a:rPr>
              <a:t>Метлиной</a:t>
            </a:r>
            <a:r>
              <a:rPr lang="ru-RU" sz="1800" b="1" i="1" dirty="0">
                <a:solidFill>
                  <a:srgbClr val="002060"/>
                </a:solidFill>
              </a:rPr>
              <a:t>, </a:t>
            </a:r>
            <a:r>
              <a:rPr lang="ru-RU" sz="1800" b="1" i="1" dirty="0" err="1">
                <a:solidFill>
                  <a:srgbClr val="002060"/>
                </a:solidFill>
              </a:rPr>
              <a:t>И.А.Помораевой-В.А.Позиной</a:t>
            </a:r>
            <a:r>
              <a:rPr lang="ru-RU" sz="1800" b="1" i="1" dirty="0">
                <a:solidFill>
                  <a:srgbClr val="002060"/>
                </a:solidFill>
              </a:rPr>
              <a:t>, </a:t>
            </a:r>
            <a:r>
              <a:rPr lang="ru-RU" sz="1800" b="1" i="1" dirty="0" err="1">
                <a:solidFill>
                  <a:srgbClr val="002060"/>
                </a:solidFill>
              </a:rPr>
              <a:t>Т.И.Ерофеевой</a:t>
            </a:r>
            <a:r>
              <a:rPr lang="ru-RU" sz="1800" b="1" i="1" dirty="0">
                <a:solidFill>
                  <a:srgbClr val="002060"/>
                </a:solidFill>
              </a:rPr>
              <a:t>, </a:t>
            </a:r>
            <a:r>
              <a:rPr lang="ru-RU" sz="1800" b="1" i="1" dirty="0" err="1">
                <a:solidFill>
                  <a:srgbClr val="002060"/>
                </a:solidFill>
              </a:rPr>
              <a:t>А.А.Смоленцевой</a:t>
            </a:r>
            <a:r>
              <a:rPr lang="ru-RU" sz="1800" b="1" i="1" dirty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86896575"/>
              </p:ext>
            </p:extLst>
          </p:nvPr>
        </p:nvGraphicFramePr>
        <p:xfrm>
          <a:off x="-531401" y="1824231"/>
          <a:ext cx="6267157" cy="514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23250" y="1269583"/>
            <a:ext cx="5371359" cy="3765170"/>
          </a:xfrm>
          <a:prstGeom prst="rect">
            <a:avLst/>
          </a:prstGeom>
        </p:spPr>
        <p:txBody>
          <a:bodyPr wrap="square" lIns="101636" tIns="50818" rIns="101636" bIns="50818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Требования к дидактическим играм: 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</a:rPr>
              <a:t>( К.Г. Мачабели, Б.И. </a:t>
            </a:r>
            <a:r>
              <a:rPr lang="ru-RU" sz="1800" dirty="0" err="1">
                <a:solidFill>
                  <a:srgbClr val="002060"/>
                </a:solidFill>
              </a:rPr>
              <a:t>Хачапуридзе</a:t>
            </a:r>
            <a:r>
              <a:rPr lang="ru-RU" sz="1800" dirty="0">
                <a:solidFill>
                  <a:srgbClr val="002060"/>
                </a:solidFill>
              </a:rPr>
              <a:t>)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соответствие дидактической задаче;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яркость, красочность, привлекательность игрового материала,  его динамичность (возможность совершать манипуляции и действия с ним)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наличие вариантов для применения в разных условиях (индивидуально и в группе, для повторения действий, овладения ими и пр.) и в целях усложнения игры;</a:t>
            </a:r>
          </a:p>
          <a:p>
            <a:pPr marL="317611" indent="-31761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учет возрастных и индивидуальных особенностей детей.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2096" y="1229369"/>
            <a:ext cx="5160629" cy="693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01636" tIns="50818" rIns="101636" bIns="508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</a:t>
            </a: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Виды дидактических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игр с математическим содержанием</a:t>
            </a:r>
            <a:endParaRPr lang="ru-RU" sz="20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6365" r="38188" b="21998"/>
          <a:stretch/>
        </p:blipFill>
        <p:spPr bwMode="auto">
          <a:xfrm>
            <a:off x="291170" y="1922783"/>
            <a:ext cx="2071739" cy="1299625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9761" r="34091" b="23939"/>
          <a:stretch/>
        </p:blipFill>
        <p:spPr bwMode="auto">
          <a:xfrm>
            <a:off x="2848602" y="1924738"/>
            <a:ext cx="2174648" cy="1297670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" y="5184626"/>
            <a:ext cx="2067578" cy="1431031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19760" r="32424" b="23212"/>
          <a:stretch/>
        </p:blipFill>
        <p:spPr bwMode="auto">
          <a:xfrm>
            <a:off x="2857749" y="5184626"/>
            <a:ext cx="2198188" cy="1431031"/>
          </a:xfrm>
          <a:prstGeom prst="rect">
            <a:avLst/>
          </a:prstGeom>
          <a:noFill/>
          <a:ln w="28575">
            <a:solidFill>
              <a:srgbClr val="378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3450" y="3619519"/>
            <a:ext cx="2667496" cy="656626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  словесные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(подвижные)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991" y="4478500"/>
            <a:ext cx="2667496" cy="379627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сюжетные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2178" y="4478500"/>
            <a:ext cx="2667496" cy="379627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настольно-печатные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8262" y="3817088"/>
            <a:ext cx="2667496" cy="379627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с предметами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12849770"/>
              </p:ext>
            </p:extLst>
          </p:nvPr>
        </p:nvGraphicFramePr>
        <p:xfrm>
          <a:off x="4788669" y="4730988"/>
          <a:ext cx="6502022" cy="2437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7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5041" y="211133"/>
            <a:ext cx="10355367" cy="448998"/>
          </a:xfrm>
          <a:prstGeom prst="rect">
            <a:avLst/>
          </a:prstGeom>
          <a:solidFill>
            <a:srgbClr val="DCE6F2">
              <a:alpha val="43922"/>
            </a:srgbClr>
          </a:solidFill>
        </p:spPr>
        <p:txBody>
          <a:bodyPr lIns="101636" tIns="50818" rIns="101636" bIns="508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</a:t>
            </a:r>
            <a:r>
              <a:rPr lang="ru-RU" sz="2000" b="1" u="sng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ЭТАП</a:t>
            </a: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             </a:t>
            </a:r>
            <a:r>
              <a:rPr lang="ru-RU" sz="2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ОПРЕДЕЛЕНИЕ СОДЕРЖАНИЯ РАБОТЫ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423850"/>
              </p:ext>
            </p:extLst>
          </p:nvPr>
        </p:nvGraphicFramePr>
        <p:xfrm>
          <a:off x="1404293" y="1008162"/>
          <a:ext cx="7147883" cy="566089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0754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7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4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00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ООП ДОО:      Образовательная область «Познавательное развитие»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Формирование элементарных математических представлений у дошкольников, младшая группа, 3-4 года </a:t>
                      </a:r>
                    </a:p>
                  </a:txBody>
                  <a:tcPr marL="105855" marR="105855" marT="48006" marB="480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382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C00000"/>
                          </a:solidFill>
                        </a:rPr>
                        <a:t>Форма </a:t>
                      </a:r>
                      <a:endParaRPr lang="ru-RU" sz="1500" b="1" dirty="0">
                        <a:solidFill>
                          <a:srgbClr val="C00000"/>
                        </a:solidFill>
                      </a:endParaRPr>
                    </a:p>
                  </a:txBody>
                  <a:tcPr marL="105855" marR="105855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C00000"/>
                          </a:solidFill>
                        </a:rPr>
                        <a:t>Величина </a:t>
                      </a:r>
                      <a:endParaRPr lang="ru-RU" sz="1500" b="1" dirty="0">
                        <a:solidFill>
                          <a:srgbClr val="C00000"/>
                        </a:solidFill>
                      </a:endParaRPr>
                    </a:p>
                  </a:txBody>
                  <a:tcPr marL="105855" marR="105855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C00000"/>
                          </a:solidFill>
                        </a:rPr>
                        <a:t>Количество </a:t>
                      </a:r>
                      <a:endParaRPr lang="ru-RU" sz="1500" b="1" dirty="0">
                        <a:solidFill>
                          <a:srgbClr val="C00000"/>
                        </a:solidFill>
                      </a:endParaRPr>
                    </a:p>
                  </a:txBody>
                  <a:tcPr marL="105855" marR="105855" marT="48006" marB="4800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2544">
                <a:tc>
                  <a:txBody>
                    <a:bodyPr/>
                    <a:lstStyle/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-Знакомство с геометрическими фигурами: </a:t>
                      </a: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круг, </a:t>
                      </a: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квадрат, треугольник</a:t>
                      </a:r>
                    </a:p>
                    <a:p>
                      <a:pPr algn="just"/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-Освоение способов обследования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</a:rPr>
                        <a:t> фигур</a:t>
                      </a:r>
                      <a:endParaRPr lang="ru-RU" sz="1500" b="1" dirty="0">
                        <a:solidFill>
                          <a:srgbClr val="002060"/>
                        </a:solidFill>
                      </a:endParaRPr>
                    </a:p>
                  </a:txBody>
                  <a:tcPr marL="105855" marR="105855" marT="48006" marB="4800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-Сравнение двух предметов по длине, ширине, высоте, величине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</a:rPr>
                        <a:t> в целом</a:t>
                      </a:r>
                    </a:p>
                    <a:p>
                      <a:pPr algn="just"/>
                      <a:endParaRPr lang="ru-RU" sz="15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</a:rPr>
                        <a:t>-Обозначение результатов сравнения словами «длинный- короткий, широкий-узкий, высокий-низкий, большой-маленький, одинаковый»</a:t>
                      </a:r>
                    </a:p>
                    <a:p>
                      <a:pPr algn="just"/>
                      <a:endParaRPr lang="ru-RU" sz="15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</a:rPr>
                        <a:t>-использование приемов наложения и приложения для сравнения предметов по величине</a:t>
                      </a:r>
                      <a:endParaRPr lang="ru-RU" sz="1500" b="1" dirty="0">
                        <a:solidFill>
                          <a:srgbClr val="002060"/>
                        </a:solidFill>
                      </a:endParaRPr>
                    </a:p>
                  </a:txBody>
                  <a:tcPr marL="105855" marR="105855" marT="48006" marB="4800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-Составление групп однородных предметов</a:t>
                      </a:r>
                    </a:p>
                    <a:p>
                      <a:pPr algn="just"/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-Выделение одного предмета из группы</a:t>
                      </a:r>
                    </a:p>
                    <a:p>
                      <a:pPr algn="just"/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-Различение понятий «один-много», </a:t>
                      </a: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«по одному-ни одного»</a:t>
                      </a:r>
                    </a:p>
                    <a:p>
                      <a:pPr algn="just"/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-Понимание вопроса «сколько?»</a:t>
                      </a:r>
                    </a:p>
                    <a:p>
                      <a:pPr algn="just"/>
                      <a:endParaRPr lang="ru-RU" sz="15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rgbClr val="002060"/>
                          </a:solidFill>
                        </a:rPr>
                        <a:t>-Знакомство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</a:rPr>
                        <a:t> с приемами наложения и приложения для установления отношений «больше-меньше-поровну»</a:t>
                      </a:r>
                    </a:p>
                  </a:txBody>
                  <a:tcPr marL="105855" marR="105855" marT="48006" marB="4800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8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0614026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Мои документы 2\АТТЕСТАЦИЯ 2017-21\21-22\петрячихина\фото\IMG-f8954f9b6c6e10a360a2e02b06e25d18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9967" r="12428" b="10354"/>
          <a:stretch/>
        </p:blipFill>
        <p:spPr bwMode="auto">
          <a:xfrm>
            <a:off x="374528" y="3572894"/>
            <a:ext cx="3517181" cy="2322464"/>
          </a:xfrm>
          <a:prstGeom prst="rect">
            <a:avLst/>
          </a:prstGeom>
          <a:noFill/>
          <a:ln w="38100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18074" y="220591"/>
            <a:ext cx="9669674" cy="1395525"/>
          </a:xfrm>
          <a:prstGeom prst="rect">
            <a:avLst/>
          </a:prstGeom>
          <a:solidFill>
            <a:srgbClr val="D7E4BD">
              <a:alpha val="69804"/>
            </a:srgbClr>
          </a:solidFill>
        </p:spPr>
        <p:txBody>
          <a:bodyPr lIns="113070" tIns="56535" rIns="113070" bIns="565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РЕАЛИЗАЦИЯ СИСТЕМЫ РАБОТЫ </a:t>
            </a:r>
          </a:p>
          <a:p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ПО ФОРМИРОВАНИЮ ПРЕДСТАВЛЕНИЙ О ФОРМЕ, ВЕЛИЧИНЕ И КОЛИЧЕСТВЕ ПРЕДМЕТОВ У ВОСПИТАННИКОВ МЛАДШЕЙ ГРУППЫ (3-4 года) </a:t>
            </a:r>
          </a:p>
          <a:p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ПОСРЕДСТВОМ ДИДАКТИЧЕСКИХ ИГР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928" y="441183"/>
            <a:ext cx="1156415" cy="441183"/>
          </a:xfrm>
          <a:prstGeom prst="rect">
            <a:avLst/>
          </a:prstGeom>
        </p:spPr>
        <p:txBody>
          <a:bodyPr wrap="none" lIns="101636" tIns="50818" rIns="101636" bIns="50818">
            <a:spAutoFit/>
          </a:bodyPr>
          <a:lstStyle/>
          <a:p>
            <a:r>
              <a:rPr lang="ru-RU" sz="2200" b="1" dirty="0">
                <a:solidFill>
                  <a:srgbClr val="EB0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200" b="1" u="sng" dirty="0">
                <a:solidFill>
                  <a:srgbClr val="002060"/>
                </a:solidFill>
                <a:cs typeface="Times New Roman" pitchFamily="18" charset="0"/>
              </a:rPr>
              <a:t>2 ЭТАП</a:t>
            </a:r>
            <a:r>
              <a:rPr lang="ru-RU" sz="2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17492578"/>
              </p:ext>
            </p:extLst>
          </p:nvPr>
        </p:nvGraphicFramePr>
        <p:xfrm>
          <a:off x="806754" y="1384389"/>
          <a:ext cx="9669674" cy="365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7928" y="5987144"/>
            <a:ext cx="3790379" cy="1102902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«В лесу родилась елочка» – упражнять в сравнении двух групп (елочки и зайчики)  предметов способом приложения, пользоваться словами  «столько-сколько», «больше, чем… меньше, чем…».</a:t>
            </a:r>
          </a:p>
        </p:txBody>
      </p:sp>
      <p:pic>
        <p:nvPicPr>
          <p:cNvPr id="2052" name="Picture 4" descr="D:\Мои документы 2\АТТЕСТАЦИЯ 2017-21\21-22\петрячихина\фото\IMG-02158f3d35d69dd0e44d80d772644cae-V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7"/>
          <a:stretch/>
        </p:blipFill>
        <p:spPr bwMode="auto">
          <a:xfrm>
            <a:off x="4096569" y="3956310"/>
            <a:ext cx="3246922" cy="2509429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38255" y="6465739"/>
            <a:ext cx="3605235" cy="702793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«Найди домик для фигуры» -развивать умение узнавать геометрические фигуры, соотносить их по форме</a:t>
            </a:r>
          </a:p>
        </p:txBody>
      </p:sp>
      <p:pic>
        <p:nvPicPr>
          <p:cNvPr id="2053" name="Picture 5" descr="D:\Мои документы 2\АТТЕСТАЦИЯ 2017-21\21-22\петрячихина\фото\IMG-cac2f3bce02e504415fed489e16c2bad-V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t="4063" b="33749"/>
          <a:stretch/>
        </p:blipFill>
        <p:spPr bwMode="auto">
          <a:xfrm>
            <a:off x="7629454" y="4088217"/>
            <a:ext cx="2779650" cy="2465256"/>
          </a:xfrm>
          <a:prstGeom prst="rect">
            <a:avLst/>
          </a:prstGeom>
          <a:noFill/>
          <a:ln w="28575">
            <a:solidFill>
              <a:srgbClr val="3785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71561" y="3294912"/>
            <a:ext cx="1833904" cy="8412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 algn="ctr"/>
            <a:r>
              <a:rPr lang="ru-RU" sz="1600" dirty="0"/>
              <a:t>Индивидуальная работа-игровые упражнения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99083" y="3220957"/>
            <a:ext cx="2334058" cy="8412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636" tIns="50818" rIns="101636" bIns="50818" rtlCol="0">
            <a:spAutoFit/>
          </a:bodyPr>
          <a:lstStyle/>
          <a:p>
            <a:pPr lvl="0" algn="ctr"/>
            <a:r>
              <a:rPr lang="ru-RU" sz="1600" dirty="0"/>
              <a:t>Групповая и подгрупповая </a:t>
            </a:r>
          </a:p>
          <a:p>
            <a:pPr lvl="0" algn="ctr"/>
            <a:r>
              <a:rPr lang="ru-RU" sz="1600" dirty="0"/>
              <a:t>игровая  деятельность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633141" y="6538595"/>
            <a:ext cx="3119826" cy="702793"/>
          </a:xfrm>
          <a:prstGeom prst="rect">
            <a:avLst/>
          </a:prstGeom>
          <a:noFill/>
        </p:spPr>
        <p:txBody>
          <a:bodyPr wrap="square" lIns="101636" tIns="50818" rIns="101636" bIns="50818" rtlCol="0">
            <a:spAutoFit/>
          </a:bodyPr>
          <a:lstStyle/>
          <a:p>
            <a:r>
              <a:rPr lang="ru-RU" sz="1300" b="1" i="1" dirty="0">
                <a:solidFill>
                  <a:srgbClr val="002060"/>
                </a:solidFill>
              </a:rPr>
              <a:t>«Нарядим елочку»  - учить определять геометрическую  форму (круг, квадрат)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9454" y="6858007"/>
            <a:ext cx="2469938" cy="383381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rgbClr val="FF0000"/>
                </a:solidFill>
              </a:rPr>
              <a:t>9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2097</Words>
  <Application>Microsoft Office PowerPoint</Application>
  <PresentationFormat>Произвольный</PresentationFormat>
  <Paragraphs>310</Paragraphs>
  <Slides>19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ЗюбинаВВ</dc:creator>
  <cp:lastModifiedBy>Кот</cp:lastModifiedBy>
  <cp:revision>674</cp:revision>
  <cp:lastPrinted>2021-11-30T13:03:48Z</cp:lastPrinted>
  <dcterms:created xsi:type="dcterms:W3CDTF">2021-11-30T11:48:11Z</dcterms:created>
  <dcterms:modified xsi:type="dcterms:W3CDTF">2024-01-23T13:48:35Z</dcterms:modified>
</cp:coreProperties>
</file>