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0"/>
  </p:notesMasterIdLst>
  <p:sldIdLst>
    <p:sldId id="270" r:id="rId2"/>
    <p:sldId id="259" r:id="rId3"/>
    <p:sldId id="275" r:id="rId4"/>
    <p:sldId id="261" r:id="rId5"/>
    <p:sldId id="279" r:id="rId6"/>
    <p:sldId id="276" r:id="rId7"/>
    <p:sldId id="271" r:id="rId8"/>
    <p:sldId id="280" r:id="rId9"/>
    <p:sldId id="272" r:id="rId10"/>
    <p:sldId id="281" r:id="rId11"/>
    <p:sldId id="264" r:id="rId12"/>
    <p:sldId id="265" r:id="rId13"/>
    <p:sldId id="268" r:id="rId14"/>
    <p:sldId id="274" r:id="rId15"/>
    <p:sldId id="277" r:id="rId16"/>
    <p:sldId id="269" r:id="rId17"/>
    <p:sldId id="262" r:id="rId18"/>
    <p:sldId id="273"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6" autoAdjust="0"/>
    <p:restoredTop sz="96441" autoAdjust="0"/>
  </p:normalViewPr>
  <p:slideViewPr>
    <p:cSldViewPr snapToGrid="0">
      <p:cViewPr>
        <p:scale>
          <a:sx n="77" d="100"/>
          <a:sy n="77" d="100"/>
        </p:scale>
        <p:origin x="-492" y="3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59CB69-62CF-44B5-93FD-381B25987AAC}" type="datetimeFigureOut">
              <a:rPr lang="ru-RU" smtClean="0"/>
              <a:t>20.10.2022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C32A2D-8E15-4A86-A66A-0105F28CF2B3}" type="slidenum">
              <a:rPr lang="ru-RU" smtClean="0"/>
              <a:t>‹#›</a:t>
            </a:fld>
            <a:endParaRPr lang="ru-RU"/>
          </a:p>
        </p:txBody>
      </p:sp>
    </p:spTree>
    <p:extLst>
      <p:ext uri="{BB962C8B-B14F-4D97-AF65-F5344CB8AC3E}">
        <p14:creationId xmlns:p14="http://schemas.microsoft.com/office/powerpoint/2010/main" val="340323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0" fontAlgn="base" latinLnBrk="0" hangingPunct="0">
              <a:lnSpc>
                <a:spcPct val="80000"/>
              </a:lnSpc>
              <a:spcBef>
                <a:spcPct val="30000"/>
              </a:spcBef>
              <a:spcAft>
                <a:spcPct val="0"/>
              </a:spcAft>
              <a:buClrTx/>
              <a:buSzTx/>
              <a:buFontTx/>
              <a:buNone/>
              <a:tabLst/>
              <a:defRPr/>
            </a:pPr>
            <a:r>
              <a:rPr kumimoji="0" lang="ru-RU" sz="800" b="0" i="0" u="none" strike="noStrike" kern="1200" cap="none" spc="0" normalizeH="0" baseline="0" noProof="0" dirty="0" smtClean="0">
                <a:ln>
                  <a:noFill/>
                </a:ln>
                <a:solidFill>
                  <a:srgbClr val="000000"/>
                </a:solidFill>
                <a:effectLst/>
                <a:uLnTx/>
                <a:uFillTx/>
                <a:latin typeface="Arial" charset="0"/>
                <a:ea typeface="+mn-ea"/>
                <a:cs typeface="+mn-cs"/>
              </a:rPr>
              <a:t>1.В дошкольном учреждении должны быть созданы условия для развития речи детей в общении со взрослыми и сверстниками:</a:t>
            </a: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ru-RU" sz="800" b="0" i="0" u="none" strike="noStrike" kern="1200" cap="none" spc="0" normalizeH="0" baseline="0" noProof="0" dirty="0" smtClean="0">
                <a:ln>
                  <a:noFill/>
                </a:ln>
                <a:solidFill>
                  <a:srgbClr val="000000"/>
                </a:solidFill>
                <a:effectLst/>
                <a:uLnTx/>
                <a:uFillTx/>
                <a:latin typeface="Arial" charset="0"/>
                <a:ea typeface="+mn-ea"/>
                <a:cs typeface="+mn-cs"/>
              </a:rPr>
              <a:t>-  сотрудники побуждают детей обращаться к взрослым с вопросами, суждениями, высказываниями;</a:t>
            </a: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ru-RU" sz="800" b="0" i="0" u="none" strike="noStrike" kern="1200" cap="none" spc="0" normalizeH="0" baseline="0" noProof="0" dirty="0" smtClean="0">
                <a:ln>
                  <a:noFill/>
                </a:ln>
                <a:solidFill>
                  <a:srgbClr val="000000"/>
                </a:solidFill>
                <a:effectLst/>
                <a:uLnTx/>
                <a:uFillTx/>
                <a:latin typeface="Arial" charset="0"/>
                <a:ea typeface="+mn-ea"/>
                <a:cs typeface="+mn-cs"/>
              </a:rPr>
              <a:t>-  сотрудники побуждают детей к речевому общению между собой.</a:t>
            </a:r>
            <a:endParaRPr kumimoji="0" lang="ru-RU" sz="800" b="1"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ru-RU" sz="800" b="1" i="0" u="none" strike="noStrike" kern="1200" cap="none" spc="0" normalizeH="0" baseline="0" noProof="0" dirty="0" smtClean="0">
                <a:ln>
                  <a:noFill/>
                </a:ln>
                <a:solidFill>
                  <a:srgbClr val="000000"/>
                </a:solidFill>
                <a:effectLst/>
                <a:uLnTx/>
                <a:uFillTx/>
                <a:latin typeface="Arial" charset="0"/>
                <a:ea typeface="+mn-ea"/>
                <a:cs typeface="+mn-cs"/>
              </a:rPr>
              <a:t>2.</a:t>
            </a:r>
            <a:r>
              <a:rPr kumimoji="0" lang="ru-RU" sz="800" b="0" i="0" u="none" strike="noStrike" kern="1200" cap="none" spc="0" normalizeH="0" baseline="0" noProof="0" dirty="0" smtClean="0">
                <a:ln>
                  <a:noFill/>
                </a:ln>
                <a:solidFill>
                  <a:srgbClr val="000000"/>
                </a:solidFill>
                <a:effectLst/>
                <a:uLnTx/>
                <a:uFillTx/>
                <a:latin typeface="Arial" charset="0"/>
                <a:ea typeface="+mn-ea"/>
                <a:cs typeface="+mn-cs"/>
              </a:rPr>
              <a:t> Сотрудники задают детям образцы правильной литературной речи:</a:t>
            </a: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ru-RU" sz="800" b="0" i="0" u="none" strike="noStrike" kern="1200" cap="none" spc="0" normalizeH="0" baseline="0" noProof="0" dirty="0" smtClean="0">
                <a:ln>
                  <a:noFill/>
                </a:ln>
                <a:solidFill>
                  <a:srgbClr val="000000"/>
                </a:solidFill>
                <a:effectLst/>
                <a:uLnTx/>
                <a:uFillTx/>
                <a:latin typeface="Arial" charset="0"/>
                <a:ea typeface="+mn-ea"/>
                <a:cs typeface="+mn-cs"/>
              </a:rPr>
              <a:t>-  речь сотрудников четкая, ясная, красочная, полная, грамматически правильная;</a:t>
            </a:r>
          </a:p>
        </p:txBody>
      </p:sp>
      <p:sp>
        <p:nvSpPr>
          <p:cNvPr id="4" name="Номер слайда 3"/>
          <p:cNvSpPr>
            <a:spLocks noGrp="1"/>
          </p:cNvSpPr>
          <p:nvPr>
            <p:ph type="sldNum" sz="quarter" idx="10"/>
          </p:nvPr>
        </p:nvSpPr>
        <p:spPr/>
        <p:txBody>
          <a:bodyPr/>
          <a:lstStyle/>
          <a:p>
            <a:fld id="{07C32A2D-8E15-4A86-A66A-0105F28CF2B3}" type="slidenum">
              <a:rPr lang="ru-RU" smtClean="0"/>
              <a:t>3</a:t>
            </a:fld>
            <a:endParaRPr lang="ru-RU"/>
          </a:p>
        </p:txBody>
      </p:sp>
    </p:spTree>
    <p:extLst>
      <p:ext uri="{BB962C8B-B14F-4D97-AF65-F5344CB8AC3E}">
        <p14:creationId xmlns:p14="http://schemas.microsoft.com/office/powerpoint/2010/main" val="2007510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7C32A2D-8E15-4A86-A66A-0105F28CF2B3}" type="slidenum">
              <a:rPr lang="ru-RU" smtClean="0"/>
              <a:t>11</a:t>
            </a:fld>
            <a:endParaRPr lang="ru-RU"/>
          </a:p>
        </p:txBody>
      </p:sp>
    </p:spTree>
    <p:extLst>
      <p:ext uri="{BB962C8B-B14F-4D97-AF65-F5344CB8AC3E}">
        <p14:creationId xmlns:p14="http://schemas.microsoft.com/office/powerpoint/2010/main" val="415298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324085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318421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2771948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261585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92608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1446550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200790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363133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284182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406739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7931EA7-35A9-4D2F-AF16-E31E26B57BE2}" type="datetimeFigureOut">
              <a:rPr lang="ru-RU" smtClean="0"/>
              <a:pPr/>
              <a:t>20.10.2022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3AEFA8-99AF-4B15-A4CF-9D5B89FDE4B7}" type="slidenum">
              <a:rPr lang="ru-RU" smtClean="0"/>
              <a:pPr/>
              <a:t>‹#›</a:t>
            </a:fld>
            <a:endParaRPr lang="ru-RU"/>
          </a:p>
        </p:txBody>
      </p:sp>
    </p:spTree>
    <p:extLst>
      <p:ext uri="{BB962C8B-B14F-4D97-AF65-F5344CB8AC3E}">
        <p14:creationId xmlns:p14="http://schemas.microsoft.com/office/powerpoint/2010/main" val="325420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31EA7-35A9-4D2F-AF16-E31E26B57BE2}" type="datetimeFigureOut">
              <a:rPr lang="ru-RU" smtClean="0"/>
              <a:pPr/>
              <a:t>20.10.2022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AEFA8-99AF-4B15-A4CF-9D5B89FDE4B7}" type="slidenum">
              <a:rPr lang="ru-RU" smtClean="0"/>
              <a:pPr/>
              <a:t>‹#›</a:t>
            </a:fld>
            <a:endParaRPr lang="ru-RU"/>
          </a:p>
        </p:txBody>
      </p:sp>
    </p:spTree>
    <p:extLst>
      <p:ext uri="{BB962C8B-B14F-4D97-AF65-F5344CB8AC3E}">
        <p14:creationId xmlns:p14="http://schemas.microsoft.com/office/powerpoint/2010/main" val="3042221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Прямоугольник 6"/>
          <p:cNvSpPr/>
          <p:nvPr/>
        </p:nvSpPr>
        <p:spPr>
          <a:xfrm>
            <a:off x="4077998" y="352589"/>
            <a:ext cx="184731" cy="461665"/>
          </a:xfrm>
          <a:prstGeom prst="rect">
            <a:avLst/>
          </a:prstGeom>
        </p:spPr>
        <p:txBody>
          <a:bodyPr wrap="none">
            <a:spAutoFit/>
          </a:bodyPr>
          <a:lstStyle/>
          <a:p>
            <a:endParaRPr lang="ru-RU" sz="2400" dirty="0">
              <a:solidFill>
                <a:srgbClr val="FF0000"/>
              </a:solidFill>
            </a:endParaRPr>
          </a:p>
        </p:txBody>
      </p:sp>
      <p:sp>
        <p:nvSpPr>
          <p:cNvPr id="8" name="TextBox 7"/>
          <p:cNvSpPr txBox="1"/>
          <p:nvPr/>
        </p:nvSpPr>
        <p:spPr>
          <a:xfrm>
            <a:off x="2447710" y="3742900"/>
            <a:ext cx="8435913" cy="1200329"/>
          </a:xfrm>
          <a:prstGeom prst="rect">
            <a:avLst/>
          </a:prstGeom>
          <a:noFill/>
        </p:spPr>
        <p:txBody>
          <a:bodyPr wrap="square" rtlCol="0">
            <a:spAutoFit/>
          </a:bodyPr>
          <a:lstStyle/>
          <a:p>
            <a:endParaRPr lang="ru-RU" dirty="0" smtClean="0"/>
          </a:p>
          <a:p>
            <a:endParaRPr lang="ru-RU" dirty="0" smtClean="0"/>
          </a:p>
          <a:p>
            <a:endParaRPr lang="ru-RU" dirty="0" smtClean="0"/>
          </a:p>
          <a:p>
            <a:endParaRPr lang="ru-RU" dirty="0" smtClean="0"/>
          </a:p>
        </p:txBody>
      </p:sp>
      <p:pic>
        <p:nvPicPr>
          <p:cNvPr id="5" name="Picture 2" descr="http://malysham63.ru/img/580fb5794bd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352588"/>
            <a:ext cx="2654559" cy="2584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048000" y="1997839"/>
            <a:ext cx="6096000" cy="2862322"/>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6000" b="1" i="0" u="none" strike="noStrike" kern="0" cap="none" spc="0" normalizeH="0" baseline="0" noProof="0" dirty="0" smtClean="0">
                <a:ln>
                  <a:solidFill>
                    <a:srgbClr val="002060"/>
                  </a:solidFill>
                </a:ln>
                <a:solidFill>
                  <a:srgbClr val="00B050"/>
                </a:solidFill>
                <a:effectLst/>
                <a:uLnTx/>
                <a:uFillTx/>
                <a:latin typeface="Arial"/>
                <a:ea typeface="+mj-ea"/>
                <a:cs typeface="Arial"/>
              </a:rPr>
              <a:t>Речевое </a:t>
            </a:r>
            <a:br>
              <a:rPr kumimoji="0" lang="ru-RU" sz="6000" b="1" i="0" u="none" strike="noStrike" kern="0" cap="none" spc="0" normalizeH="0" baseline="0" noProof="0" dirty="0" smtClean="0">
                <a:ln>
                  <a:solidFill>
                    <a:srgbClr val="002060"/>
                  </a:solidFill>
                </a:ln>
                <a:solidFill>
                  <a:srgbClr val="00B050"/>
                </a:solidFill>
                <a:effectLst/>
                <a:uLnTx/>
                <a:uFillTx/>
                <a:latin typeface="Arial"/>
                <a:ea typeface="+mj-ea"/>
                <a:cs typeface="Arial"/>
              </a:rPr>
            </a:br>
            <a:r>
              <a:rPr kumimoji="0" lang="ru-RU" sz="6000" b="1" i="0" u="none" strike="noStrike" kern="0" cap="none" spc="0" normalizeH="0" baseline="0" noProof="0" dirty="0" smtClean="0">
                <a:ln>
                  <a:solidFill>
                    <a:srgbClr val="002060"/>
                  </a:solidFill>
                </a:ln>
                <a:solidFill>
                  <a:srgbClr val="00B050"/>
                </a:solidFill>
                <a:effectLst/>
                <a:uLnTx/>
                <a:uFillTx/>
                <a:latin typeface="Arial"/>
                <a:ea typeface="+mj-ea"/>
                <a:cs typeface="Arial"/>
              </a:rPr>
              <a:t>развитие речи </a:t>
            </a:r>
            <a:br>
              <a:rPr kumimoji="0" lang="ru-RU" sz="6000" b="1" i="0" u="none" strike="noStrike" kern="0" cap="none" spc="0" normalizeH="0" baseline="0" noProof="0" dirty="0" smtClean="0">
                <a:ln>
                  <a:solidFill>
                    <a:srgbClr val="002060"/>
                  </a:solidFill>
                </a:ln>
                <a:solidFill>
                  <a:srgbClr val="00B050"/>
                </a:solidFill>
                <a:effectLst/>
                <a:uLnTx/>
                <a:uFillTx/>
                <a:latin typeface="Arial"/>
                <a:ea typeface="+mj-ea"/>
                <a:cs typeface="Arial"/>
              </a:rPr>
            </a:br>
            <a:r>
              <a:rPr kumimoji="0" lang="ru-RU" sz="6000" b="1" i="0" u="none" strike="noStrike" kern="0" cap="none" spc="0" normalizeH="0" baseline="0" noProof="0" dirty="0" smtClean="0">
                <a:ln>
                  <a:solidFill>
                    <a:srgbClr val="002060"/>
                  </a:solidFill>
                </a:ln>
                <a:solidFill>
                  <a:srgbClr val="00B050"/>
                </a:solidFill>
                <a:effectLst/>
                <a:uLnTx/>
                <a:uFillTx/>
                <a:latin typeface="Arial"/>
                <a:ea typeface="+mj-ea"/>
                <a:cs typeface="Arial"/>
              </a:rPr>
              <a:t>детей 4-5 лет</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4" name="Прямоугольник 3"/>
          <p:cNvSpPr/>
          <p:nvPr/>
        </p:nvSpPr>
        <p:spPr>
          <a:xfrm>
            <a:off x="7636475" y="4991246"/>
            <a:ext cx="4312508" cy="1508105"/>
          </a:xfrm>
          <a:prstGeom prst="rect">
            <a:avLst/>
          </a:prstGeom>
        </p:spPr>
        <p:txBody>
          <a:bodyPr wrap="square">
            <a:spAutoFit/>
          </a:bodyPr>
          <a:lstStyle/>
          <a:p>
            <a:pPr lvl="0" algn="ctr" fontAlgn="base">
              <a:spcBef>
                <a:spcPct val="20000"/>
              </a:spcBef>
              <a:spcAft>
                <a:spcPct val="0"/>
              </a:spcAft>
            </a:pPr>
            <a:r>
              <a:rPr lang="ru-RU" sz="2000" kern="0" dirty="0" smtClean="0">
                <a:solidFill>
                  <a:srgbClr val="000000"/>
                </a:solidFill>
                <a:latin typeface="Arial"/>
                <a:cs typeface="Arial"/>
              </a:rPr>
              <a:t>Челябинская область, </a:t>
            </a:r>
            <a:r>
              <a:rPr lang="ru-RU" sz="2000" kern="0" dirty="0" err="1" smtClean="0">
                <a:solidFill>
                  <a:srgbClr val="000000"/>
                </a:solidFill>
                <a:latin typeface="Arial"/>
                <a:cs typeface="Arial"/>
              </a:rPr>
              <a:t>г.Коркино</a:t>
            </a:r>
            <a:endParaRPr lang="ru-RU" sz="2000" kern="0" dirty="0" smtClean="0">
              <a:solidFill>
                <a:srgbClr val="000000"/>
              </a:solidFill>
              <a:latin typeface="Arial"/>
              <a:cs typeface="Arial"/>
            </a:endParaRPr>
          </a:p>
          <a:p>
            <a:pPr lvl="0" algn="ctr" fontAlgn="base">
              <a:spcBef>
                <a:spcPct val="20000"/>
              </a:spcBef>
              <a:spcAft>
                <a:spcPct val="0"/>
              </a:spcAft>
            </a:pPr>
            <a:r>
              <a:rPr lang="ru-RU" sz="2000" kern="0" dirty="0" smtClean="0">
                <a:solidFill>
                  <a:srgbClr val="000000"/>
                </a:solidFill>
                <a:latin typeface="Arial"/>
                <a:cs typeface="Arial"/>
              </a:rPr>
              <a:t>МКДОУ «Д</a:t>
            </a:r>
            <a:r>
              <a:rPr lang="en-US" sz="2000" kern="0" dirty="0" smtClean="0">
                <a:solidFill>
                  <a:srgbClr val="000000"/>
                </a:solidFill>
                <a:latin typeface="Arial"/>
                <a:cs typeface="Arial"/>
              </a:rPr>
              <a:t>/</a:t>
            </a:r>
            <a:r>
              <a:rPr lang="ru-RU" sz="2000" kern="0" dirty="0" smtClean="0">
                <a:solidFill>
                  <a:srgbClr val="000000"/>
                </a:solidFill>
                <a:latin typeface="Arial"/>
                <a:cs typeface="Arial"/>
              </a:rPr>
              <a:t>с № 29»</a:t>
            </a:r>
          </a:p>
          <a:p>
            <a:pPr lvl="0" algn="ctr" fontAlgn="base">
              <a:spcBef>
                <a:spcPct val="20000"/>
              </a:spcBef>
              <a:spcAft>
                <a:spcPct val="0"/>
              </a:spcAft>
            </a:pPr>
            <a:r>
              <a:rPr lang="ru-RU" sz="2000" kern="0" dirty="0" smtClean="0">
                <a:solidFill>
                  <a:srgbClr val="000000"/>
                </a:solidFill>
                <a:latin typeface="Arial"/>
                <a:cs typeface="Arial"/>
              </a:rPr>
              <a:t>Учитель-логопед</a:t>
            </a:r>
            <a:endParaRPr lang="ru-RU" sz="2000" kern="0" dirty="0">
              <a:solidFill>
                <a:srgbClr val="000000"/>
              </a:solidFill>
              <a:latin typeface="Arial"/>
              <a:cs typeface="Arial"/>
            </a:endParaRPr>
          </a:p>
          <a:p>
            <a:pPr lvl="0" algn="ctr" fontAlgn="base">
              <a:spcBef>
                <a:spcPct val="20000"/>
              </a:spcBef>
              <a:spcAft>
                <a:spcPct val="0"/>
              </a:spcAft>
            </a:pPr>
            <a:r>
              <a:rPr lang="ru-RU" sz="2000" kern="0" dirty="0">
                <a:solidFill>
                  <a:srgbClr val="000000"/>
                </a:solidFill>
                <a:latin typeface="Arial"/>
                <a:cs typeface="Arial"/>
              </a:rPr>
              <a:t>Архипова </a:t>
            </a:r>
            <a:r>
              <a:rPr lang="ru-RU" sz="2000" kern="0" dirty="0" smtClean="0">
                <a:solidFill>
                  <a:srgbClr val="000000"/>
                </a:solidFill>
                <a:latin typeface="Arial"/>
                <a:cs typeface="Arial"/>
              </a:rPr>
              <a:t>Елена Анатольевна</a:t>
            </a:r>
            <a:endParaRPr lang="ru-RU" sz="2000" kern="0" dirty="0">
              <a:solidFill>
                <a:srgbClr val="000000"/>
              </a:solidFill>
              <a:latin typeface="Arial"/>
              <a:cs typeface="Arial"/>
            </a:endParaRPr>
          </a:p>
        </p:txBody>
      </p:sp>
    </p:spTree>
    <p:extLst>
      <p:ext uri="{BB962C8B-B14F-4D97-AF65-F5344CB8AC3E}">
        <p14:creationId xmlns:p14="http://schemas.microsoft.com/office/powerpoint/2010/main" val="3975920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35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38359" y="458570"/>
            <a:ext cx="10384574" cy="1754326"/>
          </a:xfrm>
          <a:prstGeom prst="rect">
            <a:avLst/>
          </a:prstGeom>
          <a:noFill/>
        </p:spPr>
        <p:txBody>
          <a:bodyPr wrap="none" rtlCol="0">
            <a:spAutoFit/>
          </a:bodyPr>
          <a:lstStyle/>
          <a:p>
            <a:r>
              <a:rPr lang="ru-RU" dirty="0" smtClean="0"/>
              <a:t>Взрослый спрашивает: «Что это у тебя?» Ребенок отвечает: «Шуба. Это мне мама купила новую </a:t>
            </a:r>
            <a:r>
              <a:rPr lang="ru-RU" dirty="0" err="1" smtClean="0"/>
              <a:t>субу</a:t>
            </a:r>
            <a:r>
              <a:rPr lang="ru-RU" dirty="0" smtClean="0"/>
              <a:t>.»</a:t>
            </a:r>
          </a:p>
          <a:p>
            <a:r>
              <a:rPr lang="ru-RU" b="1" dirty="0" err="1" smtClean="0">
                <a:solidFill>
                  <a:srgbClr val="FF0000"/>
                </a:solidFill>
              </a:rPr>
              <a:t>Словопроизношение</a:t>
            </a:r>
            <a:r>
              <a:rPr lang="ru-RU" b="1" dirty="0" smtClean="0">
                <a:solidFill>
                  <a:srgbClr val="FF0000"/>
                </a:solidFill>
              </a:rPr>
              <a:t>. </a:t>
            </a:r>
            <a:r>
              <a:rPr lang="ru-RU" dirty="0" err="1" smtClean="0"/>
              <a:t>Словопроизношение</a:t>
            </a:r>
            <a:r>
              <a:rPr lang="ru-RU" dirty="0" smtClean="0"/>
              <a:t>  у детей 4-5 лет  становится чище, все реже встречаются</a:t>
            </a:r>
          </a:p>
          <a:p>
            <a:r>
              <a:rPr lang="ru-RU" dirty="0" smtClean="0"/>
              <a:t> перестановки звуков, слогов, почти исчезает сокращение слов.</a:t>
            </a:r>
          </a:p>
          <a:p>
            <a:r>
              <a:rPr lang="ru-RU" b="1" dirty="0" smtClean="0">
                <a:solidFill>
                  <a:srgbClr val="FF0000"/>
                </a:solidFill>
              </a:rPr>
              <a:t>Речевое дыхание. </a:t>
            </a:r>
            <a:r>
              <a:rPr lang="ru-RU" dirty="0" smtClean="0"/>
              <a:t>У ребенка 4-5 лет  формируется правильное речевое дыхание: короткий вдох и </a:t>
            </a:r>
          </a:p>
          <a:p>
            <a:r>
              <a:rPr lang="ru-RU" dirty="0" smtClean="0"/>
              <a:t>Длительный выдох. Это позволяет ребенку произносить фразы, состоящие из трех-пяти слов, на одном</a:t>
            </a:r>
          </a:p>
          <a:p>
            <a:r>
              <a:rPr lang="ru-RU" dirty="0" smtClean="0"/>
              <a:t>Выдохе, без пауз.</a:t>
            </a:r>
          </a:p>
        </p:txBody>
      </p:sp>
      <p:sp>
        <p:nvSpPr>
          <p:cNvPr id="6" name="Прямоугольник 5"/>
          <p:cNvSpPr/>
          <p:nvPr/>
        </p:nvSpPr>
        <p:spPr>
          <a:xfrm>
            <a:off x="1556951" y="2101686"/>
            <a:ext cx="10513948" cy="4233467"/>
          </a:xfrm>
          <a:prstGeom prst="rect">
            <a:avLst/>
          </a:prstGeom>
        </p:spPr>
        <p:txBody>
          <a:bodyPr wrap="square">
            <a:spAutoFit/>
          </a:bodyPr>
          <a:lstStyle/>
          <a:p>
            <a:pPr>
              <a:lnSpc>
                <a:spcPct val="115000"/>
              </a:lnSpc>
              <a:spcAft>
                <a:spcPts val="0"/>
              </a:spcAft>
            </a:pPr>
            <a:r>
              <a:rPr lang="ru-RU" b="1" dirty="0">
                <a:solidFill>
                  <a:srgbClr val="FF0000"/>
                </a:solidFill>
                <a:latin typeface="Arial Black" pitchFamily="34" charset="0"/>
              </a:rPr>
              <a:t>В период 4-5 лет необходимо:</a:t>
            </a:r>
            <a:endParaRPr lang="ru-RU" sz="1100" b="1" dirty="0">
              <a:latin typeface="Arial Black" pitchFamily="34" charset="0"/>
              <a:ea typeface="Calibri"/>
              <a:cs typeface="Times New Roman"/>
            </a:endParaRPr>
          </a:p>
          <a:p>
            <a:pPr>
              <a:lnSpc>
                <a:spcPct val="115000"/>
              </a:lnSpc>
              <a:spcAft>
                <a:spcPts val="0"/>
              </a:spcAft>
            </a:pPr>
            <a:r>
              <a:rPr lang="ru-RU" b="1" dirty="0">
                <a:solidFill>
                  <a:srgbClr val="000000"/>
                </a:solidFill>
                <a:latin typeface="Arial Narrow" pitchFamily="34" charset="0"/>
              </a:rPr>
              <a:t>1.  </a:t>
            </a:r>
            <a:r>
              <a:rPr lang="ru-RU" dirty="0">
                <a:solidFill>
                  <a:srgbClr val="000000"/>
                </a:solidFill>
                <a:latin typeface="Arial Narrow" pitchFamily="34" charset="0"/>
              </a:rPr>
              <a:t>Развивать речевое дыхание и фонематическое восприятие звуков речи; </a:t>
            </a:r>
            <a:endParaRPr lang="ru-RU" sz="1100" dirty="0">
              <a:latin typeface="Arial Narrow" pitchFamily="34" charset="0"/>
              <a:ea typeface="Calibri"/>
              <a:cs typeface="Times New Roman"/>
            </a:endParaRPr>
          </a:p>
          <a:p>
            <a:pPr>
              <a:lnSpc>
                <a:spcPct val="115000"/>
              </a:lnSpc>
              <a:spcAft>
                <a:spcPts val="0"/>
              </a:spcAft>
            </a:pPr>
            <a:r>
              <a:rPr lang="ru-RU" b="1" dirty="0">
                <a:solidFill>
                  <a:srgbClr val="000000"/>
                </a:solidFill>
                <a:latin typeface="Arial Narrow" pitchFamily="34" charset="0"/>
              </a:rPr>
              <a:t>2. </a:t>
            </a:r>
            <a:r>
              <a:rPr lang="ru-RU" dirty="0">
                <a:solidFill>
                  <a:srgbClr val="000000"/>
                </a:solidFill>
                <a:latin typeface="Arial Narrow" pitchFamily="34" charset="0"/>
              </a:rPr>
              <a:t>Совершенствовать моторику артикуляционного аппарата;</a:t>
            </a:r>
            <a:endParaRPr lang="ru-RU" sz="1100" dirty="0">
              <a:latin typeface="Arial Narrow" pitchFamily="34" charset="0"/>
              <a:ea typeface="Calibri"/>
              <a:cs typeface="Times New Roman"/>
            </a:endParaRPr>
          </a:p>
          <a:p>
            <a:pPr>
              <a:lnSpc>
                <a:spcPct val="115000"/>
              </a:lnSpc>
              <a:spcAft>
                <a:spcPts val="0"/>
              </a:spcAft>
            </a:pPr>
            <a:r>
              <a:rPr lang="ru-RU" b="1" dirty="0">
                <a:solidFill>
                  <a:srgbClr val="000000"/>
                </a:solidFill>
                <a:latin typeface="Arial Narrow" pitchFamily="34" charset="0"/>
              </a:rPr>
              <a:t>3.</a:t>
            </a:r>
            <a:r>
              <a:rPr lang="ru-RU" dirty="0">
                <a:solidFill>
                  <a:srgbClr val="000000"/>
                </a:solidFill>
                <a:latin typeface="Arial Narrow" pitchFamily="34" charset="0"/>
              </a:rPr>
              <a:t>Развивать интонационную выразительность речи </a:t>
            </a:r>
            <a:r>
              <a:rPr lang="ru-RU" sz="1600" dirty="0">
                <a:solidFill>
                  <a:srgbClr val="000000"/>
                </a:solidFill>
                <a:latin typeface="Arial Narrow" pitchFamily="34" charset="0"/>
              </a:rPr>
              <a:t>(темп, тембр, силу голоса, интонацию, ударение);</a:t>
            </a:r>
            <a:endParaRPr lang="ru-RU" sz="1100" dirty="0">
              <a:latin typeface="Arial Narrow" pitchFamily="34" charset="0"/>
              <a:ea typeface="Calibri"/>
              <a:cs typeface="Times New Roman"/>
            </a:endParaRPr>
          </a:p>
          <a:p>
            <a:pPr>
              <a:lnSpc>
                <a:spcPct val="115000"/>
              </a:lnSpc>
              <a:spcAft>
                <a:spcPts val="0"/>
              </a:spcAft>
            </a:pPr>
            <a:r>
              <a:rPr lang="ru-RU" b="1" dirty="0">
                <a:solidFill>
                  <a:srgbClr val="000000"/>
                </a:solidFill>
                <a:latin typeface="Arial Narrow" pitchFamily="34" charset="0"/>
              </a:rPr>
              <a:t>4.</a:t>
            </a:r>
            <a:r>
              <a:rPr lang="ru-RU" dirty="0">
                <a:solidFill>
                  <a:srgbClr val="000000"/>
                </a:solidFill>
                <a:latin typeface="Arial Narrow" pitchFamily="34" charset="0"/>
              </a:rPr>
              <a:t>Совершенствовать правильное произношение всех звуков родного языка;</a:t>
            </a:r>
            <a:endParaRPr lang="ru-RU" sz="1100" dirty="0">
              <a:latin typeface="Arial Narrow" pitchFamily="34" charset="0"/>
              <a:ea typeface="Calibri"/>
              <a:cs typeface="Times New Roman"/>
            </a:endParaRPr>
          </a:p>
          <a:p>
            <a:pPr>
              <a:lnSpc>
                <a:spcPct val="115000"/>
              </a:lnSpc>
              <a:spcAft>
                <a:spcPts val="0"/>
              </a:spcAft>
            </a:pPr>
            <a:r>
              <a:rPr lang="ru-RU" b="1" dirty="0" smtClean="0">
                <a:solidFill>
                  <a:srgbClr val="000000"/>
                </a:solidFill>
                <a:latin typeface="Arial Narrow" pitchFamily="34" charset="0"/>
              </a:rPr>
              <a:t>5. </a:t>
            </a:r>
            <a:r>
              <a:rPr lang="ru-RU" dirty="0" smtClean="0">
                <a:solidFill>
                  <a:srgbClr val="000000"/>
                </a:solidFill>
                <a:latin typeface="Arial Narrow" pitchFamily="34" charset="0"/>
              </a:rPr>
              <a:t>Формировать представление: слова звучат и произносятся по-разному, так как имеют разные звуки. Учить определять первый звук и различать на слух твердые и мягкие согласные;</a:t>
            </a:r>
            <a:endParaRPr lang="ru-RU" sz="1100" dirty="0" smtClean="0">
              <a:latin typeface="Arial Narrow" pitchFamily="34" charset="0"/>
              <a:ea typeface="Calibri"/>
              <a:cs typeface="Times New Roman"/>
            </a:endParaRPr>
          </a:p>
          <a:p>
            <a:pPr>
              <a:lnSpc>
                <a:spcPct val="115000"/>
              </a:lnSpc>
              <a:spcAft>
                <a:spcPts val="0"/>
              </a:spcAft>
            </a:pPr>
            <a:r>
              <a:rPr lang="ru-RU" b="1" dirty="0" smtClean="0">
                <a:solidFill>
                  <a:srgbClr val="000000"/>
                </a:solidFill>
                <a:latin typeface="Arial Narrow" pitchFamily="34" charset="0"/>
              </a:rPr>
              <a:t>6. </a:t>
            </a:r>
            <a:r>
              <a:rPr lang="ru-RU" dirty="0" smtClean="0">
                <a:solidFill>
                  <a:srgbClr val="000000"/>
                </a:solidFill>
                <a:latin typeface="Arial Narrow" pitchFamily="34" charset="0"/>
              </a:rPr>
              <a:t>Совершенствовать произношение всех усвоенных звуков, особенно упражнять в произношении звуков: [г], [к], [х], [ф], [ц], [з], [з'], [с], [с']. Следить за твердым произношением шипящих звуков, смягченных – перед [и] (женщина);</a:t>
            </a:r>
            <a:endParaRPr lang="ru-RU" sz="1100" dirty="0" smtClean="0">
              <a:latin typeface="Arial Narrow" pitchFamily="34" charset="0"/>
              <a:ea typeface="Calibri"/>
              <a:cs typeface="Times New Roman"/>
            </a:endParaRPr>
          </a:p>
          <a:p>
            <a:pPr>
              <a:lnSpc>
                <a:spcPct val="115000"/>
              </a:lnSpc>
              <a:spcAft>
                <a:spcPts val="0"/>
              </a:spcAft>
            </a:pPr>
            <a:r>
              <a:rPr lang="ru-RU" b="1" dirty="0" smtClean="0">
                <a:solidFill>
                  <a:srgbClr val="000000"/>
                </a:solidFill>
                <a:latin typeface="Arial Narrow" pitchFamily="34" charset="0"/>
              </a:rPr>
              <a:t>7. </a:t>
            </a:r>
            <a:r>
              <a:rPr lang="ru-RU" dirty="0" smtClean="0">
                <a:solidFill>
                  <a:srgbClr val="000000"/>
                </a:solidFill>
                <a:latin typeface="Arial Narrow" pitchFamily="34" charset="0"/>
              </a:rPr>
              <a:t>Учить произносить звуки [р], [р'], [л], [л'] (свекла, декабрь; тополь);</a:t>
            </a:r>
            <a:endParaRPr lang="ru-RU" sz="1100" dirty="0" smtClean="0">
              <a:latin typeface="Arial Narrow" pitchFamily="34" charset="0"/>
              <a:ea typeface="Calibri"/>
              <a:cs typeface="Times New Roman"/>
            </a:endParaRPr>
          </a:p>
          <a:p>
            <a:pPr>
              <a:lnSpc>
                <a:spcPct val="115000"/>
              </a:lnSpc>
              <a:spcAft>
                <a:spcPts val="0"/>
              </a:spcAft>
            </a:pPr>
            <a:r>
              <a:rPr lang="ru-RU" b="1" dirty="0" smtClean="0">
                <a:solidFill>
                  <a:srgbClr val="000000"/>
                </a:solidFill>
                <a:latin typeface="Arial Narrow" pitchFamily="34" charset="0"/>
              </a:rPr>
              <a:t>8. </a:t>
            </a:r>
            <a:r>
              <a:rPr lang="ru-RU" dirty="0">
                <a:solidFill>
                  <a:srgbClr val="000000"/>
                </a:solidFill>
                <a:latin typeface="Arial Narrow" pitchFamily="34" charset="0"/>
              </a:rPr>
              <a:t>Продолжать развивать интонационную выразительность речи (дикцию, тембр, мелодику, фразовое и логическое ударения);</a:t>
            </a:r>
            <a:endParaRPr lang="ru-RU" sz="1100" dirty="0">
              <a:latin typeface="Arial Narrow" pitchFamily="34" charset="0"/>
              <a:ea typeface="Calibri"/>
              <a:cs typeface="Times New Roman"/>
            </a:endParaRPr>
          </a:p>
          <a:p>
            <a:pPr>
              <a:lnSpc>
                <a:spcPct val="115000"/>
              </a:lnSpc>
              <a:spcAft>
                <a:spcPts val="0"/>
              </a:spcAft>
            </a:pPr>
            <a:r>
              <a:rPr lang="ru-RU" b="1" dirty="0">
                <a:solidFill>
                  <a:srgbClr val="000000"/>
                </a:solidFill>
                <a:latin typeface="Arial Narrow" pitchFamily="34" charset="0"/>
              </a:rPr>
              <a:t>9. </a:t>
            </a:r>
            <a:r>
              <a:rPr lang="ru-RU" dirty="0">
                <a:solidFill>
                  <a:srgbClr val="000000"/>
                </a:solidFill>
                <a:latin typeface="Arial Narrow" pitchFamily="34" charset="0"/>
              </a:rPr>
              <a:t>Приучать говорить без напряжения, регулировать силу голоса в зависимости от ситуации: шепотом, тихо, громко</a:t>
            </a:r>
            <a:r>
              <a:rPr lang="ru-RU" dirty="0" smtClean="0">
                <a:solidFill>
                  <a:srgbClr val="000000"/>
                </a:solidFill>
                <a:latin typeface="Arial Narrow" pitchFamily="34" charset="0"/>
              </a:rPr>
              <a:t>.</a:t>
            </a:r>
            <a:endParaRPr lang="ru-RU" sz="1100" dirty="0">
              <a:latin typeface="Arial Narrow" pitchFamily="34" charset="0"/>
              <a:ea typeface="Calibri"/>
              <a:cs typeface="Times New Roman"/>
            </a:endParaRPr>
          </a:p>
        </p:txBody>
      </p:sp>
    </p:spTree>
    <p:extLst>
      <p:ext uri="{BB962C8B-B14F-4D97-AF65-F5344CB8AC3E}">
        <p14:creationId xmlns:p14="http://schemas.microsoft.com/office/powerpoint/2010/main" val="3222221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2862646" y="86916"/>
            <a:ext cx="9148122" cy="400110"/>
          </a:xfrm>
          <a:prstGeom prst="rect">
            <a:avLst/>
          </a:prstGeom>
        </p:spPr>
        <p:txBody>
          <a:bodyPr wrap="square">
            <a:spAutoFit/>
          </a:bodyPr>
          <a:lstStyle/>
          <a:p>
            <a:pPr lvl="0"/>
            <a:r>
              <a:rPr lang="ru-RU" sz="2000" b="1" dirty="0" smtClean="0">
                <a:solidFill>
                  <a:srgbClr val="70AD47">
                    <a:lumMod val="75000"/>
                  </a:srgbClr>
                </a:solidFill>
                <a:ea typeface="Calibri"/>
                <a:cs typeface="Times New Roman"/>
              </a:rPr>
              <a:t> </a:t>
            </a:r>
            <a:endParaRPr lang="ru-RU" sz="2000" b="1" dirty="0">
              <a:solidFill>
                <a:schemeClr val="accent6">
                  <a:lumMod val="75000"/>
                </a:scheme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8520" y="114757"/>
            <a:ext cx="76882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606379" y="491814"/>
            <a:ext cx="10404389" cy="3139321"/>
          </a:xfrm>
          <a:prstGeom prst="rect">
            <a:avLst/>
          </a:prstGeom>
        </p:spPr>
        <p:txBody>
          <a:bodyPr wrap="square">
            <a:spAutoFit/>
          </a:bodyPr>
          <a:lstStyle/>
          <a:p>
            <a:pPr lvl="0"/>
            <a:r>
              <a:rPr lang="ru-RU" dirty="0">
                <a:solidFill>
                  <a:prstClr val="black"/>
                </a:solidFill>
              </a:rPr>
              <a:t>При нормальном речевом развитии речи дети на пятом году жизни правильно употребляют </a:t>
            </a:r>
          </a:p>
          <a:p>
            <a:pPr lvl="0"/>
            <a:r>
              <a:rPr lang="ru-RU" dirty="0">
                <a:solidFill>
                  <a:prstClr val="black"/>
                </a:solidFill>
              </a:rPr>
              <a:t>Существительные, прилагательные во всех падежах в единственного и  множественного числа. </a:t>
            </a:r>
          </a:p>
          <a:p>
            <a:pPr lvl="0"/>
            <a:r>
              <a:rPr lang="ru-RU" dirty="0">
                <a:solidFill>
                  <a:prstClr val="black"/>
                </a:solidFill>
              </a:rPr>
              <a:t>Формируется навык словообразования.  Дети 4 лет свободно образуют существительные с различными</a:t>
            </a:r>
          </a:p>
          <a:p>
            <a:pPr lvl="0"/>
            <a:r>
              <a:rPr lang="ru-RU" dirty="0">
                <a:solidFill>
                  <a:prstClr val="black"/>
                </a:solidFill>
              </a:rPr>
              <a:t>Уменьшительно-ласкательными суффиксами (пальчик, домик, носик). Они могут правильно подбирать </a:t>
            </a:r>
          </a:p>
          <a:p>
            <a:pPr lvl="0"/>
            <a:r>
              <a:rPr lang="ru-RU" dirty="0">
                <a:solidFill>
                  <a:prstClr val="black"/>
                </a:solidFill>
              </a:rPr>
              <a:t>Прилагательные к существительным, </a:t>
            </a:r>
            <a:r>
              <a:rPr lang="ru-RU" dirty="0" err="1">
                <a:solidFill>
                  <a:prstClr val="black"/>
                </a:solidFill>
              </a:rPr>
              <a:t>согласуя</a:t>
            </a:r>
            <a:r>
              <a:rPr lang="ru-RU" dirty="0">
                <a:solidFill>
                  <a:prstClr val="black"/>
                </a:solidFill>
              </a:rPr>
              <a:t> их в роде и числе (синее ведро-синие вёдра)</a:t>
            </a:r>
          </a:p>
          <a:p>
            <a:pPr lvl="0"/>
            <a:r>
              <a:rPr lang="ru-RU" dirty="0">
                <a:solidFill>
                  <a:prstClr val="black"/>
                </a:solidFill>
              </a:rPr>
              <a:t>Определенные трудности дети могут испытывать при употреблении некоторых существительных в </a:t>
            </a:r>
          </a:p>
          <a:p>
            <a:pPr lvl="0"/>
            <a:r>
              <a:rPr lang="ru-RU" dirty="0">
                <a:solidFill>
                  <a:prstClr val="black"/>
                </a:solidFill>
              </a:rPr>
              <a:t>Родительном и именительном падежах множественного числа(много </a:t>
            </a:r>
            <a:r>
              <a:rPr lang="ru-RU" dirty="0" err="1">
                <a:solidFill>
                  <a:prstClr val="black"/>
                </a:solidFill>
              </a:rPr>
              <a:t>колесов</a:t>
            </a:r>
            <a:r>
              <a:rPr lang="ru-RU" dirty="0">
                <a:solidFill>
                  <a:prstClr val="black"/>
                </a:solidFill>
              </a:rPr>
              <a:t> – много колес).</a:t>
            </a:r>
          </a:p>
          <a:p>
            <a:pPr lvl="0"/>
            <a:r>
              <a:rPr lang="ru-RU" dirty="0">
                <a:solidFill>
                  <a:prstClr val="black"/>
                </a:solidFill>
              </a:rPr>
              <a:t>Важным показателем правильной речи ребенка является умение использовать предлоги,  выражающие</a:t>
            </a:r>
          </a:p>
          <a:p>
            <a:pPr lvl="0"/>
            <a:r>
              <a:rPr lang="ru-RU" dirty="0">
                <a:solidFill>
                  <a:prstClr val="black"/>
                </a:solidFill>
              </a:rPr>
              <a:t>Пространственные отношения : на, в, за, с, под, над и др. речь ребенка 4 лет активно наполняется </a:t>
            </a:r>
          </a:p>
          <a:p>
            <a:pPr lvl="0"/>
            <a:r>
              <a:rPr lang="ru-RU" dirty="0">
                <a:solidFill>
                  <a:prstClr val="black"/>
                </a:solidFill>
              </a:rPr>
              <a:t>Глаголами повелительного наклонения, которыми он активно пользуется в </a:t>
            </a:r>
            <a:r>
              <a:rPr lang="ru-RU" dirty="0" smtClean="0">
                <a:solidFill>
                  <a:prstClr val="black"/>
                </a:solidFill>
              </a:rPr>
              <a:t>общении(</a:t>
            </a:r>
            <a:r>
              <a:rPr lang="ru-RU" dirty="0" err="1" smtClean="0">
                <a:solidFill>
                  <a:prstClr val="black"/>
                </a:solidFill>
              </a:rPr>
              <a:t>возьми,надень</a:t>
            </a:r>
            <a:r>
              <a:rPr lang="ru-RU" dirty="0" smtClean="0">
                <a:solidFill>
                  <a:prstClr val="black"/>
                </a:solidFill>
              </a:rPr>
              <a:t> </a:t>
            </a:r>
            <a:r>
              <a:rPr lang="ru-RU" dirty="0" err="1" smtClean="0">
                <a:solidFill>
                  <a:prstClr val="black"/>
                </a:solidFill>
              </a:rPr>
              <a:t>идр</a:t>
            </a:r>
            <a:r>
              <a:rPr lang="ru-RU" dirty="0" smtClean="0">
                <a:solidFill>
                  <a:prstClr val="black"/>
                </a:solidFill>
              </a:rPr>
              <a:t>.)</a:t>
            </a:r>
            <a:endParaRPr lang="ru-RU" dirty="0">
              <a:solidFill>
                <a:prstClr val="black"/>
              </a:solidFill>
            </a:endParaRPr>
          </a:p>
        </p:txBody>
      </p:sp>
      <p:sp>
        <p:nvSpPr>
          <p:cNvPr id="7" name="Прямоугольник 6"/>
          <p:cNvSpPr/>
          <p:nvPr/>
        </p:nvSpPr>
        <p:spPr>
          <a:xfrm>
            <a:off x="2315652" y="3402732"/>
            <a:ext cx="4100803" cy="410882"/>
          </a:xfrm>
          <a:prstGeom prst="rect">
            <a:avLst/>
          </a:prstGeom>
        </p:spPr>
        <p:txBody>
          <a:bodyPr wrap="none">
            <a:spAutoFit/>
          </a:bodyPr>
          <a:lstStyle/>
          <a:p>
            <a:pPr lvl="0">
              <a:lnSpc>
                <a:spcPct val="115000"/>
              </a:lnSpc>
            </a:pPr>
            <a:r>
              <a:rPr lang="ru-RU" b="1" dirty="0">
                <a:solidFill>
                  <a:srgbClr val="FF0000"/>
                </a:solidFill>
                <a:latin typeface="Arial Black" pitchFamily="34" charset="0"/>
              </a:rPr>
              <a:t>В период 4-5 лет необходимо:</a:t>
            </a:r>
            <a:endParaRPr lang="ru-RU" sz="1100" b="1" dirty="0">
              <a:solidFill>
                <a:prstClr val="black"/>
              </a:solidFill>
              <a:latin typeface="Arial Black" pitchFamily="34" charset="0"/>
              <a:ea typeface="Calibri"/>
              <a:cs typeface="Times New Roman"/>
            </a:endParaRPr>
          </a:p>
        </p:txBody>
      </p:sp>
      <p:sp>
        <p:nvSpPr>
          <p:cNvPr id="8" name="Прямоугольник 7"/>
          <p:cNvSpPr/>
          <p:nvPr/>
        </p:nvSpPr>
        <p:spPr>
          <a:xfrm>
            <a:off x="1161535" y="3818238"/>
            <a:ext cx="10577384" cy="2862322"/>
          </a:xfrm>
          <a:prstGeom prst="rect">
            <a:avLst/>
          </a:prstGeom>
        </p:spPr>
        <p:txBody>
          <a:bodyPr wrap="square">
            <a:spAutoFit/>
          </a:bodyPr>
          <a:lstStyle/>
          <a:p>
            <a:r>
              <a:rPr lang="ru-RU" dirty="0" smtClean="0">
                <a:solidFill>
                  <a:srgbClr val="000000"/>
                </a:solidFill>
                <a:latin typeface="Arial Narrow" pitchFamily="34" charset="0"/>
                <a:ea typeface="Times New Roman"/>
              </a:rPr>
              <a:t>Упражняем </a:t>
            </a:r>
            <a:r>
              <a:rPr lang="ru-RU" dirty="0">
                <a:solidFill>
                  <a:srgbClr val="000000"/>
                </a:solidFill>
                <a:latin typeface="Arial Narrow" pitchFamily="34" charset="0"/>
                <a:ea typeface="Times New Roman"/>
              </a:rPr>
              <a:t>детей в употреблении имен существительных во множественном числе. «Я тебе говорю про один предмет, а ты скажи про много предметов. У Кати – ведро, у Саши ведро. Что есть у Кати и у Саши? (Ведра)».</a:t>
            </a:r>
            <a:endParaRPr lang="ru-RU" dirty="0">
              <a:latin typeface="Arial Narrow" pitchFamily="34" charset="0"/>
              <a:ea typeface="Times New Roman"/>
            </a:endParaRPr>
          </a:p>
          <a:p>
            <a:r>
              <a:rPr lang="ru-RU" dirty="0">
                <a:solidFill>
                  <a:srgbClr val="000000"/>
                </a:solidFill>
                <a:latin typeface="Arial Narrow" pitchFamily="34" charset="0"/>
                <a:ea typeface="Times New Roman"/>
              </a:rPr>
              <a:t>Эти упражнения вызывают затруднения у детей, т.к. изменяются не только окончания (карандаш – карандаши), но и само слово (ухо – уши).</a:t>
            </a:r>
            <a:endParaRPr lang="ru-RU" dirty="0">
              <a:latin typeface="Arial Narrow" pitchFamily="34" charset="0"/>
              <a:ea typeface="Times New Roman"/>
            </a:endParaRPr>
          </a:p>
          <a:p>
            <a:r>
              <a:rPr lang="ru-RU" dirty="0" smtClean="0">
                <a:solidFill>
                  <a:srgbClr val="000000"/>
                </a:solidFill>
                <a:latin typeface="Arial Narrow" pitchFamily="34" charset="0"/>
                <a:ea typeface="Times New Roman"/>
              </a:rPr>
              <a:t>-</a:t>
            </a:r>
            <a:r>
              <a:rPr lang="ru-RU" dirty="0">
                <a:solidFill>
                  <a:srgbClr val="000000"/>
                </a:solidFill>
                <a:latin typeface="Arial Narrow" pitchFamily="34" charset="0"/>
                <a:ea typeface="Times New Roman"/>
              </a:rPr>
              <a:t>Упражняем в согласовании прилагательных с существительными (в роде , числе). «У нас все синее –небо, платье; лента (синяя); карандаш (синий); цветы (синие)».</a:t>
            </a:r>
            <a:endParaRPr lang="ru-RU" dirty="0">
              <a:latin typeface="Arial Narrow" pitchFamily="34" charset="0"/>
              <a:ea typeface="Times New Roman"/>
            </a:endParaRPr>
          </a:p>
          <a:p>
            <a:r>
              <a:rPr lang="ru-RU" dirty="0">
                <a:solidFill>
                  <a:srgbClr val="000000"/>
                </a:solidFill>
                <a:latin typeface="Arial Narrow" pitchFamily="34" charset="0"/>
                <a:ea typeface="Times New Roman"/>
              </a:rPr>
              <a:t>-Согласование числительных с существительными. «Сосчитай, сколько предметов: картинки с изображением от 1 до 5 (полотенце, блюдце, платье, яйцо</a:t>
            </a:r>
            <a:r>
              <a:rPr lang="ru-RU" dirty="0" smtClean="0">
                <a:solidFill>
                  <a:srgbClr val="000000"/>
                </a:solidFill>
                <a:latin typeface="Arial Narrow" pitchFamily="34" charset="0"/>
                <a:ea typeface="Times New Roman"/>
              </a:rPr>
              <a:t>)».</a:t>
            </a:r>
          </a:p>
          <a:p>
            <a:r>
              <a:rPr lang="ru-RU" dirty="0">
                <a:latin typeface="Arial Narrow" pitchFamily="34" charset="0"/>
                <a:ea typeface="Times New Roman"/>
              </a:rPr>
              <a:t>-Упражняем в употреблении притяжательного местоимения (мой). Предложить детям придумать предметы, про которые можно сказать : мой, моя, моё, мои: мой стул, моя книга, моё окно, мои игрушки</a:t>
            </a:r>
            <a:r>
              <a:rPr lang="ru-RU" dirty="0" smtClean="0">
                <a:latin typeface="Arial Narrow" pitchFamily="34" charset="0"/>
                <a:ea typeface="Times New Roman"/>
              </a:rPr>
              <a:t>. </a:t>
            </a:r>
            <a:r>
              <a:rPr lang="ru-RU" b="1" i="1" dirty="0" smtClean="0">
                <a:latin typeface="Arial Narrow" pitchFamily="34" charset="0"/>
                <a:ea typeface="Times New Roman"/>
              </a:rPr>
              <a:t>И другие игры.</a:t>
            </a:r>
            <a:endParaRPr lang="ru-RU" b="1" i="1" dirty="0">
              <a:effectLst/>
              <a:latin typeface="Arial Narrow" pitchFamily="34" charset="0"/>
              <a:ea typeface="Times New Roman"/>
            </a:endParaRPr>
          </a:p>
        </p:txBody>
      </p:sp>
    </p:spTree>
    <p:extLst>
      <p:ext uri="{BB962C8B-B14F-4D97-AF65-F5344CB8AC3E}">
        <p14:creationId xmlns:p14="http://schemas.microsoft.com/office/powerpoint/2010/main" val="4271522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p:cNvSpPr/>
          <p:nvPr/>
        </p:nvSpPr>
        <p:spPr>
          <a:xfrm>
            <a:off x="2323070" y="133049"/>
            <a:ext cx="9428206" cy="5786199"/>
          </a:xfrm>
          <a:prstGeom prst="rect">
            <a:avLst/>
          </a:prstGeom>
        </p:spPr>
        <p:txBody>
          <a:bodyPr wrap="square">
            <a:spAutoFit/>
          </a:bodyPr>
          <a:lstStyle/>
          <a:p>
            <a:pPr lvl="0"/>
            <a:r>
              <a:rPr lang="ru-RU" sz="2800" b="1" dirty="0" smtClean="0">
                <a:solidFill>
                  <a:srgbClr val="FF0000"/>
                </a:solidFill>
                <a:ea typeface="Calibri"/>
                <a:cs typeface="Times New Roman"/>
              </a:rPr>
              <a:t> 3.Обогащение словарного запаса </a:t>
            </a:r>
            <a:r>
              <a:rPr lang="ru-RU" sz="2000" b="1" dirty="0" smtClean="0">
                <a:solidFill>
                  <a:srgbClr val="70AD47">
                    <a:lumMod val="75000"/>
                  </a:srgbClr>
                </a:solidFill>
                <a:ea typeface="Calibri"/>
                <a:cs typeface="Times New Roman"/>
              </a:rPr>
              <a:t>.</a:t>
            </a:r>
          </a:p>
          <a:p>
            <a:pPr lvl="0"/>
            <a:r>
              <a:rPr lang="ru-RU" dirty="0" smtClean="0">
                <a:ea typeface="Calibri"/>
                <a:cs typeface="Times New Roman"/>
              </a:rPr>
              <a:t>При нормальном речевом развитии и благоприятных условиях воспитания активный словарь ребенка быстро увеличивается и к 4 годам достигает примерно 2300 слов. В течении пятого года жизни увеличивается примерно на 600-800 слов. </a:t>
            </a:r>
            <a:r>
              <a:rPr lang="ru-RU" dirty="0" smtClean="0">
                <a:solidFill>
                  <a:srgbClr val="000000"/>
                </a:solidFill>
                <a:latin typeface="Cambria"/>
                <a:ea typeface="Times New Roman"/>
                <a:cs typeface="Tahoma"/>
              </a:rPr>
              <a:t>Речевая </a:t>
            </a:r>
            <a:r>
              <a:rPr lang="ru-RU" dirty="0">
                <a:solidFill>
                  <a:srgbClr val="000000"/>
                </a:solidFill>
                <a:latin typeface="Cambria"/>
                <a:ea typeface="Times New Roman"/>
                <a:cs typeface="Tahoma"/>
              </a:rPr>
              <a:t>активность возрастает  В СВЯЗИ с тем, что это возраст «почемучек</a:t>
            </a:r>
            <a:r>
              <a:rPr lang="ru-RU" dirty="0" smtClean="0">
                <a:solidFill>
                  <a:srgbClr val="000000"/>
                </a:solidFill>
                <a:latin typeface="Cambria"/>
                <a:ea typeface="Times New Roman"/>
                <a:cs typeface="Tahoma"/>
              </a:rPr>
              <a:t>». На пятом году жизни дети правильно называют окружающие предметы и явления, словесно обозначают их качества, свойства, действия, </a:t>
            </a:r>
            <a:r>
              <a:rPr lang="ru-RU" dirty="0" err="1" smtClean="0">
                <a:solidFill>
                  <a:srgbClr val="000000"/>
                </a:solidFill>
                <a:latin typeface="Cambria"/>
                <a:ea typeface="Times New Roman"/>
                <a:cs typeface="Tahoma"/>
              </a:rPr>
              <a:t>функции.Происходят</a:t>
            </a:r>
            <a:r>
              <a:rPr lang="ru-RU" dirty="0" smtClean="0">
                <a:solidFill>
                  <a:srgbClr val="000000"/>
                </a:solidFill>
                <a:latin typeface="Cambria"/>
                <a:ea typeface="Times New Roman"/>
                <a:cs typeface="Tahoma"/>
              </a:rPr>
              <a:t> </a:t>
            </a:r>
            <a:r>
              <a:rPr lang="ru-RU" dirty="0">
                <a:solidFill>
                  <a:srgbClr val="000000"/>
                </a:solidFill>
                <a:latin typeface="Cambria"/>
                <a:ea typeface="Times New Roman"/>
                <a:cs typeface="Tahoma"/>
              </a:rPr>
              <a:t>заметные изменения и в освоении способов словообразования, начинается взрыв словотворчества.</a:t>
            </a:r>
          </a:p>
          <a:p>
            <a:pPr lvl="0"/>
            <a:r>
              <a:rPr lang="ru-RU" dirty="0">
                <a:solidFill>
                  <a:srgbClr val="000000"/>
                </a:solidFill>
                <a:latin typeface="Cambria"/>
                <a:ea typeface="Times New Roman"/>
                <a:cs typeface="Tahoma"/>
              </a:rPr>
              <a:t>Речь детей изобилует грамматическими ошибками, неологизмами («детскими» словами.) Это период практического усвоения правил употребления грамматических средств.</a:t>
            </a:r>
          </a:p>
          <a:p>
            <a:pPr lvl="0"/>
            <a:r>
              <a:rPr lang="ru-RU" dirty="0">
                <a:solidFill>
                  <a:srgbClr val="000000"/>
                </a:solidFill>
                <a:latin typeface="Cambria"/>
                <a:ea typeface="Times New Roman"/>
                <a:cs typeface="Tahoma"/>
              </a:rPr>
              <a:t>У детей этого возраста очень велико тяготение к рифме. Они подбирают слова, порой лишенные всякого смысла. Но само это занятие далеко не бессмысленное: оно способствует развитию речевого слуха. Такое стремление требует всякого поощрения со стороны взрослого.</a:t>
            </a:r>
          </a:p>
          <a:p>
            <a:pPr lvl="0"/>
            <a:r>
              <a:rPr lang="ru-RU" dirty="0">
                <a:solidFill>
                  <a:srgbClr val="000000"/>
                </a:solidFill>
                <a:latin typeface="Cambria"/>
                <a:ea typeface="Times New Roman"/>
                <a:cs typeface="Tahoma"/>
              </a:rPr>
              <a:t>В речи детей всё чаще появляются прилагательные, обозначающие признаки и качества предметов, начинают появляться притяжательные прилагательные (лисий хвост, заячья избушка). Всё шире ребёнок использует наречия, личные местоимения, сложные предлоги (из-под, около), появляются собирательные существительные (посуда, одежда, овощи, мебель и др.).</a:t>
            </a:r>
            <a:endParaRPr lang="ru-RU" sz="1200" dirty="0">
              <a:solidFill>
                <a:prstClr val="black"/>
              </a:solidFill>
              <a:latin typeface="Times New Roman"/>
              <a:ea typeface="Times New Roman"/>
            </a:endParaRPr>
          </a:p>
        </p:txBody>
      </p:sp>
    </p:spTree>
    <p:extLst>
      <p:ext uri="{BB962C8B-B14F-4D97-AF65-F5344CB8AC3E}">
        <p14:creationId xmlns:p14="http://schemas.microsoft.com/office/powerpoint/2010/main" val="15093960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2669057" y="474345"/>
            <a:ext cx="9008077" cy="5909310"/>
          </a:xfrm>
          <a:prstGeom prst="rect">
            <a:avLst/>
          </a:prstGeom>
        </p:spPr>
        <p:txBody>
          <a:bodyPr wrap="square">
            <a:spAutoFit/>
          </a:bodyPr>
          <a:lstStyle/>
          <a:p>
            <a:r>
              <a:rPr lang="ru-RU" b="1" dirty="0">
                <a:solidFill>
                  <a:srgbClr val="FF0000"/>
                </a:solidFill>
                <a:latin typeface="Arial Black" pitchFamily="34" charset="0"/>
              </a:rPr>
              <a:t>В период 4-5 лет необходимо:</a:t>
            </a:r>
            <a:endParaRPr lang="ru-RU" dirty="0" smtClean="0">
              <a:solidFill>
                <a:srgbClr val="000000"/>
              </a:solidFill>
              <a:latin typeface="Arial Narrow" pitchFamily="34" charset="0"/>
              <a:ea typeface="Times New Roman"/>
            </a:endParaRPr>
          </a:p>
          <a:p>
            <a:r>
              <a:rPr lang="ru-RU" dirty="0" smtClean="0">
                <a:solidFill>
                  <a:srgbClr val="000000"/>
                </a:solidFill>
                <a:latin typeface="Arial Narrow" pitchFamily="34" charset="0"/>
                <a:ea typeface="Times New Roman"/>
              </a:rPr>
              <a:t>1</a:t>
            </a:r>
            <a:r>
              <a:rPr lang="ru-RU" dirty="0">
                <a:solidFill>
                  <a:srgbClr val="000000"/>
                </a:solidFill>
                <a:latin typeface="Arial Narrow" pitchFamily="34" charset="0"/>
                <a:ea typeface="Times New Roman"/>
              </a:rPr>
              <a:t>. Пополнять и уточнять словарный запас, способствовать активизации слов в речи, особенно слов, обозначающих качество и действие;</a:t>
            </a:r>
            <a:endParaRPr lang="ru-RU" dirty="0">
              <a:latin typeface="Arial Narrow" pitchFamily="34" charset="0"/>
              <a:ea typeface="Times New Roman"/>
            </a:endParaRPr>
          </a:p>
          <a:p>
            <a:r>
              <a:rPr lang="ru-RU" dirty="0">
                <a:solidFill>
                  <a:srgbClr val="000000"/>
                </a:solidFill>
                <a:latin typeface="Arial Narrow" pitchFamily="34" charset="0"/>
                <a:ea typeface="Times New Roman"/>
              </a:rPr>
              <a:t>2</a:t>
            </a:r>
            <a:r>
              <a:rPr lang="ru-RU" dirty="0" smtClean="0">
                <a:solidFill>
                  <a:srgbClr val="000000"/>
                </a:solidFill>
                <a:latin typeface="Arial Narrow" pitchFamily="34" charset="0"/>
                <a:ea typeface="Times New Roman"/>
              </a:rPr>
              <a:t>. </a:t>
            </a:r>
            <a:r>
              <a:rPr lang="ru-RU" dirty="0">
                <a:solidFill>
                  <a:srgbClr val="000000"/>
                </a:solidFill>
                <a:latin typeface="Arial Narrow" pitchFamily="34" charset="0"/>
                <a:ea typeface="Times New Roman"/>
              </a:rPr>
              <a:t>Обеспечивать преодоление разрыва между активным и пассивным словарем;</a:t>
            </a:r>
            <a:endParaRPr lang="ru-RU" dirty="0">
              <a:latin typeface="Arial Narrow" pitchFamily="34" charset="0"/>
              <a:ea typeface="Times New Roman"/>
            </a:endParaRPr>
          </a:p>
          <a:p>
            <a:r>
              <a:rPr lang="ru-RU" dirty="0" smtClean="0">
                <a:solidFill>
                  <a:srgbClr val="000000"/>
                </a:solidFill>
                <a:latin typeface="Arial Narrow" pitchFamily="34" charset="0"/>
                <a:ea typeface="Times New Roman"/>
              </a:rPr>
              <a:t>3. </a:t>
            </a:r>
            <a:r>
              <a:rPr lang="ru-RU" dirty="0">
                <a:solidFill>
                  <a:srgbClr val="000000"/>
                </a:solidFill>
                <a:latin typeface="Arial Narrow" pitchFamily="34" charset="0"/>
                <a:ea typeface="Times New Roman"/>
              </a:rPr>
              <a:t>Научить при сравнении предметов определять существенные признаки;</a:t>
            </a:r>
            <a:endParaRPr lang="ru-RU" dirty="0">
              <a:latin typeface="Arial Narrow" pitchFamily="34" charset="0"/>
              <a:ea typeface="Times New Roman"/>
            </a:endParaRPr>
          </a:p>
          <a:p>
            <a:r>
              <a:rPr lang="ru-RU" dirty="0" smtClean="0">
                <a:solidFill>
                  <a:srgbClr val="000000"/>
                </a:solidFill>
                <a:latin typeface="Arial Narrow" pitchFamily="34" charset="0"/>
                <a:ea typeface="Times New Roman"/>
              </a:rPr>
              <a:t>4. </a:t>
            </a:r>
            <a:r>
              <a:rPr lang="ru-RU" dirty="0">
                <a:solidFill>
                  <a:srgbClr val="000000"/>
                </a:solidFill>
                <a:latin typeface="Arial Narrow" pitchFamily="34" charset="0"/>
                <a:ea typeface="Times New Roman"/>
              </a:rPr>
              <a:t>Активизировать употребление слов. Расширять активный словарь словами, которые означают предметы обихода, отдельные названия природной среды (пруд, поляна), характеризует время (вечер, утро, светает, вечереет, полдень), означают моральные качества (мягкий, отзывчивый, ласковый). Активизировать слова, обозначающие качества, действия;</a:t>
            </a:r>
            <a:endParaRPr lang="ru-RU" dirty="0">
              <a:latin typeface="Arial Narrow" pitchFamily="34" charset="0"/>
              <a:ea typeface="Times New Roman"/>
            </a:endParaRPr>
          </a:p>
          <a:p>
            <a:r>
              <a:rPr lang="ru-RU" dirty="0" smtClean="0">
                <a:solidFill>
                  <a:srgbClr val="000000"/>
                </a:solidFill>
                <a:latin typeface="Arial Narrow" pitchFamily="34" charset="0"/>
                <a:ea typeface="Times New Roman"/>
              </a:rPr>
              <a:t>5. </a:t>
            </a:r>
            <a:r>
              <a:rPr lang="ru-RU" dirty="0">
                <a:solidFill>
                  <a:srgbClr val="000000"/>
                </a:solidFill>
                <a:latin typeface="Arial Narrow" pitchFamily="34" charset="0"/>
                <a:ea typeface="Times New Roman"/>
              </a:rPr>
              <a:t>Побудить употреблять слова с противоположным значением (антонимы) при сравнении предметов;</a:t>
            </a:r>
            <a:endParaRPr lang="ru-RU" dirty="0">
              <a:latin typeface="Arial Narrow" pitchFamily="34" charset="0"/>
              <a:ea typeface="Times New Roman"/>
            </a:endParaRPr>
          </a:p>
          <a:p>
            <a:r>
              <a:rPr lang="ru-RU" dirty="0" smtClean="0">
                <a:solidFill>
                  <a:srgbClr val="000000"/>
                </a:solidFill>
                <a:latin typeface="Arial Narrow" pitchFamily="34" charset="0"/>
                <a:ea typeface="Times New Roman"/>
              </a:rPr>
              <a:t>6. </a:t>
            </a:r>
            <a:r>
              <a:rPr lang="ru-RU" dirty="0">
                <a:solidFill>
                  <a:srgbClr val="000000"/>
                </a:solidFill>
                <a:latin typeface="Arial Narrow" pitchFamily="34" charset="0"/>
                <a:ea typeface="Times New Roman"/>
              </a:rPr>
              <a:t>Знакомить с многозначностью слов </a:t>
            </a:r>
            <a:r>
              <a:rPr lang="ru-RU" dirty="0" smtClean="0">
                <a:solidFill>
                  <a:srgbClr val="000000"/>
                </a:solidFill>
                <a:latin typeface="Arial Narrow" pitchFamily="34" charset="0"/>
                <a:ea typeface="Times New Roman"/>
              </a:rPr>
              <a:t>(ручка , ушко</a:t>
            </a:r>
            <a:r>
              <a:rPr lang="ru-RU" dirty="0">
                <a:solidFill>
                  <a:srgbClr val="000000"/>
                </a:solidFill>
                <a:latin typeface="Arial Narrow" pitchFamily="34" charset="0"/>
                <a:ea typeface="Times New Roman"/>
              </a:rPr>
              <a:t>, </a:t>
            </a:r>
            <a:r>
              <a:rPr lang="ru-RU" dirty="0" smtClean="0">
                <a:solidFill>
                  <a:srgbClr val="000000"/>
                </a:solidFill>
                <a:latin typeface="Arial Narrow" pitchFamily="34" charset="0"/>
                <a:ea typeface="Times New Roman"/>
              </a:rPr>
              <a:t>ключ). </a:t>
            </a:r>
            <a:r>
              <a:rPr lang="ru-RU" dirty="0">
                <a:solidFill>
                  <a:srgbClr val="000000"/>
                </a:solidFill>
                <a:latin typeface="Arial Narrow" pitchFamily="34" charset="0"/>
                <a:ea typeface="Times New Roman"/>
              </a:rPr>
              <a:t>Продолжать учить употреблять обобщающие слова;</a:t>
            </a:r>
            <a:endParaRPr lang="ru-RU" dirty="0">
              <a:latin typeface="Arial Narrow" pitchFamily="34" charset="0"/>
              <a:ea typeface="Times New Roman"/>
            </a:endParaRPr>
          </a:p>
          <a:p>
            <a:r>
              <a:rPr lang="ru-RU" dirty="0" smtClean="0">
                <a:solidFill>
                  <a:srgbClr val="000000"/>
                </a:solidFill>
                <a:latin typeface="Arial Narrow" pitchFamily="34" charset="0"/>
                <a:ea typeface="Times New Roman"/>
              </a:rPr>
              <a:t>7. </a:t>
            </a:r>
            <a:r>
              <a:rPr lang="ru-RU" dirty="0">
                <a:solidFill>
                  <a:srgbClr val="000000"/>
                </a:solidFill>
                <a:latin typeface="Arial Narrow" pitchFamily="34" charset="0"/>
                <a:ea typeface="Times New Roman"/>
              </a:rPr>
              <a:t>Пополнять словарный запас словами-названиями животных женского рода (слониха, волчица и т. п.), названиями животных-детенышей (утенок, щенка, теленок и т. п.);</a:t>
            </a:r>
            <a:endParaRPr lang="ru-RU" dirty="0">
              <a:latin typeface="Arial Narrow" pitchFamily="34" charset="0"/>
              <a:ea typeface="Times New Roman"/>
            </a:endParaRPr>
          </a:p>
          <a:p>
            <a:r>
              <a:rPr lang="ru-RU" dirty="0" smtClean="0">
                <a:solidFill>
                  <a:srgbClr val="000000"/>
                </a:solidFill>
                <a:latin typeface="Arial Narrow" pitchFamily="34" charset="0"/>
                <a:ea typeface="Times New Roman"/>
              </a:rPr>
              <a:t>8. </a:t>
            </a:r>
            <a:r>
              <a:rPr lang="ru-RU" dirty="0">
                <a:solidFill>
                  <a:srgbClr val="000000"/>
                </a:solidFill>
                <a:latin typeface="Arial Narrow" pitchFamily="34" charset="0"/>
                <a:ea typeface="Times New Roman"/>
              </a:rPr>
              <a:t>Пополнять словарь притяжательными прилагательными (материнский, клюквенный и т. д.). Продолжать обогащать словарь сборными существительными (детвора, листья и т. п.), абстрактными понятиями (забота, дружба); существительными с уменьшительно-ласкательными суффиксами: -</a:t>
            </a:r>
            <a:r>
              <a:rPr lang="ru-RU" dirty="0" err="1">
                <a:solidFill>
                  <a:srgbClr val="000000"/>
                </a:solidFill>
                <a:latin typeface="Arial Narrow" pitchFamily="34" charset="0"/>
                <a:ea typeface="Times New Roman"/>
              </a:rPr>
              <a:t>ец</a:t>
            </a:r>
            <a:r>
              <a:rPr lang="ru-RU" dirty="0">
                <a:solidFill>
                  <a:srgbClr val="000000"/>
                </a:solidFill>
                <a:latin typeface="Arial Narrow" pitchFamily="34" charset="0"/>
                <a:ea typeface="Times New Roman"/>
              </a:rPr>
              <a:t>-, -к- (окошко, хлебец) существительными общего рода: сирота, плакса; существительными, которые имеют только единственное число (мука, тишина) или только множество (лекарства, ножницы, </a:t>
            </a:r>
            <a:r>
              <a:rPr lang="ru-RU" dirty="0" smtClean="0">
                <a:solidFill>
                  <a:srgbClr val="000000"/>
                </a:solidFill>
                <a:latin typeface="Arial Narrow" pitchFamily="34" charset="0"/>
                <a:ea typeface="Times New Roman"/>
              </a:rPr>
              <a:t>ворота) . И ДРУГИЕ ИГРЫ.</a:t>
            </a:r>
          </a:p>
        </p:txBody>
      </p:sp>
    </p:spTree>
    <p:extLst>
      <p:ext uri="{BB962C8B-B14F-4D97-AF65-F5344CB8AC3E}">
        <p14:creationId xmlns:p14="http://schemas.microsoft.com/office/powerpoint/2010/main" val="516330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468"/>
            <a:ext cx="12192000" cy="6858000"/>
          </a:xfrm>
          <a:prstGeom prst="rect">
            <a:avLst/>
          </a:prstGeom>
        </p:spPr>
      </p:pic>
      <p:sp>
        <p:nvSpPr>
          <p:cNvPr id="2" name="Прямоугольник 1"/>
          <p:cNvSpPr/>
          <p:nvPr/>
        </p:nvSpPr>
        <p:spPr>
          <a:xfrm>
            <a:off x="3048000" y="224178"/>
            <a:ext cx="8802130" cy="4678204"/>
          </a:xfrm>
          <a:prstGeom prst="rect">
            <a:avLst/>
          </a:prstGeom>
        </p:spPr>
        <p:txBody>
          <a:bodyPr wrap="square">
            <a:spAutoFit/>
          </a:bodyPr>
          <a:lstStyle/>
          <a:p>
            <a:pPr lvl="0"/>
            <a:r>
              <a:rPr lang="ru-RU" sz="2800" b="1" dirty="0" smtClean="0">
                <a:solidFill>
                  <a:srgbClr val="FF0000"/>
                </a:solidFill>
                <a:ea typeface="Calibri"/>
                <a:cs typeface="Times New Roman"/>
              </a:rPr>
              <a:t>4.Развитие связной речи.</a:t>
            </a:r>
            <a:r>
              <a:rPr lang="ru-RU" sz="2400" dirty="0" smtClean="0">
                <a:solidFill>
                  <a:srgbClr val="FF0000"/>
                </a:solidFill>
              </a:rPr>
              <a:t>   </a:t>
            </a:r>
          </a:p>
          <a:p>
            <a:pPr lvl="0"/>
            <a:r>
              <a:rPr lang="ru-RU" dirty="0" smtClean="0">
                <a:solidFill>
                  <a:prstClr val="black"/>
                </a:solidFill>
              </a:rPr>
              <a:t>Главное </a:t>
            </a:r>
            <a:r>
              <a:rPr lang="ru-RU" dirty="0">
                <a:solidFill>
                  <a:prstClr val="black"/>
                </a:solidFill>
              </a:rPr>
              <a:t>направление развития речи на пятом году жизни — это освоение связной монологической речи. Ребенок среднего дошкольного возраста должен уметь связно рассказать о событиях из собственной жизни, описать животных или заменяющие их игрушки, рассказать об изображенном событии на картинке или на серии картинок. Он в состоянии пересказать знакомый текст.</a:t>
            </a:r>
          </a:p>
          <a:p>
            <a:pPr lvl="0"/>
            <a:r>
              <a:rPr lang="ru-RU" dirty="0">
                <a:solidFill>
                  <a:prstClr val="black"/>
                </a:solidFill>
              </a:rPr>
              <a:t>Эта характеристика приблизительна. Уровни речевого развития детей одного возраста бывают очень различными. Особенно ясно эти различия выступают именно в среднем дошкольном возрасте.</a:t>
            </a:r>
          </a:p>
          <a:p>
            <a:pPr lvl="0"/>
            <a:r>
              <a:rPr lang="ru-RU" dirty="0">
                <a:solidFill>
                  <a:prstClr val="black"/>
                </a:solidFill>
              </a:rPr>
              <a:t>     Чтобы речь ребёнка развивалась в соответствии с возрастом, необходимо взрослым следить за своей речью: говорить спокойно, неторопливо, содержательно. Речь взрослого должна быть образцом для подражания.</a:t>
            </a:r>
          </a:p>
          <a:p>
            <a:pPr lvl="0"/>
            <a:r>
              <a:rPr lang="ru-RU" dirty="0">
                <a:solidFill>
                  <a:prstClr val="black"/>
                </a:solidFill>
              </a:rPr>
              <a:t>Дети улавливают в речи взрослых различные интонационные средства выразительности и подражают им, пересказывая сказку. Они произвольно могут менять громкость, темп речи, интонацию  с учетом содержания рассказа или стихотворения.</a:t>
            </a:r>
          </a:p>
        </p:txBody>
      </p:sp>
      <p:sp>
        <p:nvSpPr>
          <p:cNvPr id="6" name="Прямоугольник 5"/>
          <p:cNvSpPr/>
          <p:nvPr/>
        </p:nvSpPr>
        <p:spPr>
          <a:xfrm>
            <a:off x="5974174" y="4779271"/>
            <a:ext cx="1900649" cy="461665"/>
          </a:xfrm>
          <a:prstGeom prst="rect">
            <a:avLst/>
          </a:prstGeom>
        </p:spPr>
        <p:txBody>
          <a:bodyPr wrap="none">
            <a:spAutoFit/>
          </a:bodyPr>
          <a:lstStyle/>
          <a:p>
            <a:pPr lvl="0"/>
            <a:r>
              <a:rPr lang="ru-RU" sz="2400" dirty="0">
                <a:solidFill>
                  <a:srgbClr val="FF0000"/>
                </a:solidFill>
              </a:rPr>
              <a:t>Связная речь</a:t>
            </a:r>
            <a:endParaRPr lang="en-US" sz="2400" dirty="0">
              <a:solidFill>
                <a:srgbClr val="FF0000"/>
              </a:solidFill>
            </a:endParaRPr>
          </a:p>
        </p:txBody>
      </p:sp>
      <p:pic>
        <p:nvPicPr>
          <p:cNvPr id="7" name="Рисунок 6"/>
          <p:cNvPicPr>
            <a:picLocks noChangeAspect="1"/>
          </p:cNvPicPr>
          <p:nvPr/>
        </p:nvPicPr>
        <p:blipFill>
          <a:blip r:embed="rId3" cstate="print"/>
          <a:stretch>
            <a:fillRect/>
          </a:stretch>
        </p:blipFill>
        <p:spPr>
          <a:xfrm rot="10800000">
            <a:off x="4953690" y="5148602"/>
            <a:ext cx="1142309" cy="584136"/>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94894">
            <a:off x="7552638" y="5147240"/>
            <a:ext cx="798513"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3967598" y="5501906"/>
            <a:ext cx="1122423" cy="461665"/>
          </a:xfrm>
          <a:prstGeom prst="rect">
            <a:avLst/>
          </a:prstGeom>
        </p:spPr>
        <p:txBody>
          <a:bodyPr wrap="none">
            <a:spAutoFit/>
          </a:bodyPr>
          <a:lstStyle/>
          <a:p>
            <a:r>
              <a:rPr lang="ru-RU" sz="2400" dirty="0">
                <a:solidFill>
                  <a:srgbClr val="FF0000"/>
                </a:solidFill>
              </a:rPr>
              <a:t>Диалог</a:t>
            </a:r>
            <a:endParaRPr lang="ru-RU" sz="2400" dirty="0"/>
          </a:p>
        </p:txBody>
      </p:sp>
      <p:sp>
        <p:nvSpPr>
          <p:cNvPr id="9" name="Прямоугольник 8"/>
          <p:cNvSpPr/>
          <p:nvPr/>
        </p:nvSpPr>
        <p:spPr>
          <a:xfrm>
            <a:off x="7966021" y="5564088"/>
            <a:ext cx="1355564" cy="461665"/>
          </a:xfrm>
          <a:prstGeom prst="rect">
            <a:avLst/>
          </a:prstGeom>
        </p:spPr>
        <p:txBody>
          <a:bodyPr wrap="none">
            <a:spAutoFit/>
          </a:bodyPr>
          <a:lstStyle/>
          <a:p>
            <a:pPr lvl="0"/>
            <a:r>
              <a:rPr lang="ru-RU" sz="2400" dirty="0">
                <a:solidFill>
                  <a:srgbClr val="FF0000"/>
                </a:solidFill>
              </a:rPr>
              <a:t>Монолог</a:t>
            </a:r>
            <a:endParaRPr lang="ru-RU" dirty="0">
              <a:solidFill>
                <a:srgbClr val="FF0000"/>
              </a:solidFill>
            </a:endParaRPr>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4671" y="5440669"/>
            <a:ext cx="53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Прямая со стрелкой 11"/>
          <p:cNvCxnSpPr/>
          <p:nvPr/>
        </p:nvCxnSpPr>
        <p:spPr>
          <a:xfrm>
            <a:off x="9384320" y="5788057"/>
            <a:ext cx="536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9384320" y="5846381"/>
            <a:ext cx="476926" cy="270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9980140" y="5255484"/>
            <a:ext cx="2055341" cy="1015663"/>
          </a:xfrm>
          <a:prstGeom prst="rect">
            <a:avLst/>
          </a:prstGeom>
        </p:spPr>
        <p:txBody>
          <a:bodyPr wrap="square">
            <a:spAutoFit/>
          </a:bodyPr>
          <a:lstStyle/>
          <a:p>
            <a:pPr lvl="0"/>
            <a:r>
              <a:rPr lang="ru-RU" sz="2000" dirty="0">
                <a:solidFill>
                  <a:srgbClr val="FF0000"/>
                </a:solidFill>
              </a:rPr>
              <a:t>Описание</a:t>
            </a:r>
          </a:p>
          <a:p>
            <a:pPr lvl="0"/>
            <a:r>
              <a:rPr lang="ru-RU" sz="2000" dirty="0">
                <a:solidFill>
                  <a:srgbClr val="FF0000"/>
                </a:solidFill>
              </a:rPr>
              <a:t>Повествование</a:t>
            </a:r>
          </a:p>
          <a:p>
            <a:pPr lvl="0"/>
            <a:r>
              <a:rPr lang="ru-RU" sz="2000" dirty="0">
                <a:solidFill>
                  <a:srgbClr val="FF0000"/>
                </a:solidFill>
              </a:rPr>
              <a:t>Рассуждение</a:t>
            </a:r>
          </a:p>
        </p:txBody>
      </p:sp>
    </p:spTree>
    <p:extLst>
      <p:ext uri="{BB962C8B-B14F-4D97-AF65-F5344CB8AC3E}">
        <p14:creationId xmlns:p14="http://schemas.microsoft.com/office/powerpoint/2010/main" val="1142838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p:cNvSpPr/>
          <p:nvPr/>
        </p:nvSpPr>
        <p:spPr>
          <a:xfrm>
            <a:off x="3076832" y="240605"/>
            <a:ext cx="8414951" cy="3139321"/>
          </a:xfrm>
          <a:prstGeom prst="rect">
            <a:avLst/>
          </a:prstGeom>
        </p:spPr>
        <p:txBody>
          <a:bodyPr wrap="square">
            <a:spAutoFit/>
          </a:bodyPr>
          <a:lstStyle/>
          <a:p>
            <a:pPr lvl="0" algn="ctr"/>
            <a:r>
              <a:rPr lang="ru-RU" b="1" dirty="0">
                <a:solidFill>
                  <a:srgbClr val="C00000"/>
                </a:solidFill>
              </a:rPr>
              <a:t>Развитие диалогической речи.</a:t>
            </a:r>
          </a:p>
          <a:p>
            <a:pPr lvl="0" algn="ctr"/>
            <a:endParaRPr lang="ru-RU" dirty="0">
              <a:solidFill>
                <a:srgbClr val="C00000"/>
              </a:solidFill>
            </a:endParaRPr>
          </a:p>
          <a:p>
            <a:pPr lvl="0"/>
            <a:r>
              <a:rPr lang="ru-RU" b="1" dirty="0">
                <a:solidFill>
                  <a:srgbClr val="C00000"/>
                </a:solidFill>
              </a:rPr>
              <a:t>Диалог</a:t>
            </a:r>
            <a:r>
              <a:rPr lang="ru-RU" b="1" dirty="0">
                <a:solidFill>
                  <a:prstClr val="black"/>
                </a:solidFill>
              </a:rPr>
              <a:t> </a:t>
            </a:r>
            <a:r>
              <a:rPr lang="ru-RU" dirty="0">
                <a:solidFill>
                  <a:prstClr val="black"/>
                </a:solidFill>
              </a:rPr>
              <a:t>– это разговор двух и более людей. </a:t>
            </a:r>
          </a:p>
          <a:p>
            <a:pPr lvl="0"/>
            <a:r>
              <a:rPr lang="ru-RU" b="1" dirty="0">
                <a:solidFill>
                  <a:srgbClr val="C00000"/>
                </a:solidFill>
              </a:rPr>
              <a:t>Цель</a:t>
            </a:r>
            <a:r>
              <a:rPr lang="ru-RU" b="1" dirty="0">
                <a:solidFill>
                  <a:prstClr val="black"/>
                </a:solidFill>
              </a:rPr>
              <a:t> </a:t>
            </a:r>
            <a:r>
              <a:rPr lang="ru-RU" dirty="0">
                <a:solidFill>
                  <a:prstClr val="black"/>
                </a:solidFill>
              </a:rPr>
              <a:t> – спросить о чем-то и вызвать на ответ или побудить к какому-то действию. </a:t>
            </a:r>
          </a:p>
          <a:p>
            <a:pPr lvl="0"/>
            <a:r>
              <a:rPr lang="ru-RU" dirty="0">
                <a:solidFill>
                  <a:prstClr val="black"/>
                </a:solidFill>
              </a:rPr>
              <a:t>В диалоге используются : простые слова, односложные ответы, краткие вопросы,</a:t>
            </a:r>
          </a:p>
          <a:p>
            <a:pPr lvl="0"/>
            <a:r>
              <a:rPr lang="ru-RU" dirty="0">
                <a:solidFill>
                  <a:prstClr val="black"/>
                </a:solidFill>
              </a:rPr>
              <a:t>восклицания, больше мимики, жестов, эмоций. </a:t>
            </a:r>
          </a:p>
          <a:p>
            <a:pPr lvl="0"/>
            <a:r>
              <a:rPr lang="ru-RU" dirty="0">
                <a:solidFill>
                  <a:prstClr val="black"/>
                </a:solidFill>
              </a:rPr>
              <a:t> К 4 годам ребенок хорошо владеет диалогом, сам выступает инициатором общения как со взрослыми, так и со сверстниками</a:t>
            </a:r>
            <a:r>
              <a:rPr lang="ru-RU" dirty="0" smtClean="0">
                <a:solidFill>
                  <a:prstClr val="black"/>
                </a:solidFill>
              </a:rPr>
              <a:t>.</a:t>
            </a:r>
            <a:r>
              <a:rPr lang="ru-RU" dirty="0">
                <a:solidFill>
                  <a:prstClr val="black"/>
                </a:solidFill>
              </a:rPr>
              <a:t> Чтобы развивать у ребенка навыки диалога, старайтесь больше говорить с ребенком Комментируйте свои действия. </a:t>
            </a:r>
          </a:p>
          <a:p>
            <a:pPr lvl="0"/>
            <a:endParaRPr lang="ru-RU" dirty="0">
              <a:solidFill>
                <a:prstClr val="black"/>
              </a:solidFill>
            </a:endParaRPr>
          </a:p>
        </p:txBody>
      </p:sp>
      <p:sp>
        <p:nvSpPr>
          <p:cNvPr id="5" name="Прямоугольник 4"/>
          <p:cNvSpPr/>
          <p:nvPr/>
        </p:nvSpPr>
        <p:spPr>
          <a:xfrm>
            <a:off x="4462846" y="2782670"/>
            <a:ext cx="6096000" cy="1785104"/>
          </a:xfrm>
          <a:prstGeom prst="rect">
            <a:avLst/>
          </a:prstGeom>
        </p:spPr>
        <p:txBody>
          <a:bodyPr>
            <a:spAutoFit/>
          </a:bodyPr>
          <a:lstStyle/>
          <a:p>
            <a:pPr lvl="0"/>
            <a:r>
              <a:rPr lang="ru-RU" b="1" dirty="0" smtClean="0">
                <a:solidFill>
                  <a:srgbClr val="FF0000"/>
                </a:solidFill>
              </a:rPr>
              <a:t>Этапы </a:t>
            </a:r>
            <a:r>
              <a:rPr lang="ru-RU" b="1" dirty="0">
                <a:solidFill>
                  <a:srgbClr val="FF0000"/>
                </a:solidFill>
              </a:rPr>
              <a:t>формирования монологической речи: </a:t>
            </a:r>
            <a:endParaRPr lang="ru-RU" b="1" dirty="0">
              <a:solidFill>
                <a:prstClr val="black"/>
              </a:solidFill>
            </a:endParaRPr>
          </a:p>
          <a:p>
            <a:pPr marL="342900" lvl="0" indent="-342900">
              <a:buFontTx/>
              <a:buAutoNum type="arabicPeriod"/>
            </a:pPr>
            <a:r>
              <a:rPr lang="ru-RU" dirty="0">
                <a:solidFill>
                  <a:prstClr val="black"/>
                </a:solidFill>
              </a:rPr>
              <a:t>Учимся описывать предмет </a:t>
            </a:r>
          </a:p>
          <a:p>
            <a:pPr marL="342900" lvl="0" indent="-342900">
              <a:buFontTx/>
              <a:buAutoNum type="arabicPeriod"/>
            </a:pPr>
            <a:r>
              <a:rPr lang="ru-RU" dirty="0">
                <a:solidFill>
                  <a:prstClr val="black"/>
                </a:solidFill>
              </a:rPr>
              <a:t>Учимся пересказывать</a:t>
            </a:r>
          </a:p>
          <a:p>
            <a:pPr marL="342900" lvl="0" indent="-342900">
              <a:buFontTx/>
              <a:buAutoNum type="arabicPeriod"/>
            </a:pPr>
            <a:r>
              <a:rPr lang="ru-RU" dirty="0">
                <a:solidFill>
                  <a:prstClr val="black"/>
                </a:solidFill>
              </a:rPr>
              <a:t>Рассказывать </a:t>
            </a:r>
          </a:p>
          <a:p>
            <a:pPr marL="342900" lvl="0" indent="-342900">
              <a:buFontTx/>
              <a:buAutoNum type="arabicPeriod"/>
            </a:pPr>
            <a:r>
              <a:rPr lang="ru-RU" dirty="0">
                <a:solidFill>
                  <a:prstClr val="black"/>
                </a:solidFill>
              </a:rPr>
              <a:t>Рассказ о событии </a:t>
            </a:r>
          </a:p>
          <a:p>
            <a:pPr marL="342900" lvl="0" indent="-342900">
              <a:buFontTx/>
              <a:buAutoNum type="arabicPeriod"/>
            </a:pPr>
            <a:r>
              <a:rPr lang="ru-RU" dirty="0">
                <a:solidFill>
                  <a:prstClr val="black"/>
                </a:solidFill>
              </a:rPr>
              <a:t>Рассуждать </a:t>
            </a:r>
          </a:p>
        </p:txBody>
      </p:sp>
      <p:sp>
        <p:nvSpPr>
          <p:cNvPr id="7" name="Прямоугольник 6"/>
          <p:cNvSpPr/>
          <p:nvPr/>
        </p:nvSpPr>
        <p:spPr>
          <a:xfrm>
            <a:off x="2183026" y="4383108"/>
            <a:ext cx="8085437" cy="369332"/>
          </a:xfrm>
          <a:prstGeom prst="rect">
            <a:avLst/>
          </a:prstGeom>
        </p:spPr>
        <p:txBody>
          <a:bodyPr wrap="square">
            <a:spAutoFit/>
          </a:bodyPr>
          <a:lstStyle/>
          <a:p>
            <a:r>
              <a:rPr lang="ru-RU" dirty="0"/>
              <a:t>Учась рассказывать, дети последовательно овладевают тремя типами монолога:</a:t>
            </a:r>
          </a:p>
        </p:txBody>
      </p:sp>
      <p:sp>
        <p:nvSpPr>
          <p:cNvPr id="8" name="Прямоугольник 7"/>
          <p:cNvSpPr/>
          <p:nvPr/>
        </p:nvSpPr>
        <p:spPr>
          <a:xfrm>
            <a:off x="3950249" y="4716159"/>
            <a:ext cx="4550989" cy="369332"/>
          </a:xfrm>
          <a:prstGeom prst="rect">
            <a:avLst/>
          </a:prstGeom>
        </p:spPr>
        <p:txBody>
          <a:bodyPr wrap="none">
            <a:spAutoFit/>
          </a:bodyPr>
          <a:lstStyle/>
          <a:p>
            <a:pPr lvl="0" algn="ctr"/>
            <a:r>
              <a:rPr lang="ru-RU" dirty="0">
                <a:solidFill>
                  <a:srgbClr val="FF0000"/>
                </a:solidFill>
              </a:rPr>
              <a:t>Обучение детей рассказыванию по картине</a:t>
            </a:r>
            <a:r>
              <a:rPr lang="en-US" dirty="0">
                <a:solidFill>
                  <a:srgbClr val="FF0000"/>
                </a:solidFill>
              </a:rPr>
              <a:t>.</a:t>
            </a:r>
          </a:p>
        </p:txBody>
      </p:sp>
      <p:sp>
        <p:nvSpPr>
          <p:cNvPr id="10" name="Прямоугольник 9"/>
          <p:cNvSpPr/>
          <p:nvPr/>
        </p:nvSpPr>
        <p:spPr>
          <a:xfrm>
            <a:off x="837048" y="5863966"/>
            <a:ext cx="4727769" cy="369332"/>
          </a:xfrm>
          <a:prstGeom prst="rect">
            <a:avLst/>
          </a:prstGeom>
        </p:spPr>
        <p:txBody>
          <a:bodyPr wrap="none">
            <a:spAutoFit/>
          </a:bodyPr>
          <a:lstStyle/>
          <a:p>
            <a:r>
              <a:rPr lang="ru-RU" dirty="0">
                <a:solidFill>
                  <a:prstClr val="black"/>
                </a:solidFill>
              </a:rPr>
              <a:t>Происходит овладение диалогической речью </a:t>
            </a:r>
            <a:endParaRPr lang="ru-RU" dirty="0"/>
          </a:p>
        </p:txBody>
      </p:sp>
      <p:sp>
        <p:nvSpPr>
          <p:cNvPr id="11" name="Прямоугольник 10"/>
          <p:cNvSpPr/>
          <p:nvPr/>
        </p:nvSpPr>
        <p:spPr>
          <a:xfrm>
            <a:off x="7232820" y="5257543"/>
            <a:ext cx="4773828" cy="369332"/>
          </a:xfrm>
          <a:prstGeom prst="rect">
            <a:avLst/>
          </a:prstGeom>
        </p:spPr>
        <p:txBody>
          <a:bodyPr wrap="square">
            <a:spAutoFit/>
          </a:bodyPr>
          <a:lstStyle/>
          <a:p>
            <a:r>
              <a:rPr lang="ru-RU" dirty="0">
                <a:solidFill>
                  <a:srgbClr val="FF0000"/>
                </a:solidFill>
              </a:rPr>
              <a:t>Составление рассказа </a:t>
            </a:r>
            <a:r>
              <a:rPr lang="ru-RU" dirty="0" smtClean="0">
                <a:solidFill>
                  <a:srgbClr val="FF0000"/>
                </a:solidFill>
              </a:rPr>
              <a:t>на </a:t>
            </a:r>
            <a:r>
              <a:rPr lang="ru-RU" dirty="0">
                <a:solidFill>
                  <a:srgbClr val="FF0000"/>
                </a:solidFill>
              </a:rPr>
              <a:t>материале картины</a:t>
            </a:r>
            <a:endParaRPr lang="ru-RU" dirty="0"/>
          </a:p>
        </p:txBody>
      </p:sp>
      <p:sp>
        <p:nvSpPr>
          <p:cNvPr id="12" name="Прямоугольник 11"/>
          <p:cNvSpPr/>
          <p:nvPr/>
        </p:nvSpPr>
        <p:spPr>
          <a:xfrm>
            <a:off x="5748260" y="5771633"/>
            <a:ext cx="6138940" cy="923330"/>
          </a:xfrm>
          <a:prstGeom prst="rect">
            <a:avLst/>
          </a:prstGeom>
        </p:spPr>
        <p:txBody>
          <a:bodyPr wrap="square">
            <a:spAutoFit/>
          </a:bodyPr>
          <a:lstStyle/>
          <a:p>
            <a:pPr lvl="0"/>
            <a:r>
              <a:rPr lang="ru-RU" dirty="0">
                <a:solidFill>
                  <a:prstClr val="black"/>
                </a:solidFill>
              </a:rPr>
              <a:t>- развитие монологической речи  </a:t>
            </a:r>
          </a:p>
          <a:p>
            <a:pPr lvl="0"/>
            <a:r>
              <a:rPr lang="ru-RU" dirty="0">
                <a:solidFill>
                  <a:prstClr val="black"/>
                </a:solidFill>
              </a:rPr>
              <a:t> </a:t>
            </a:r>
            <a:r>
              <a:rPr lang="ru-RU" dirty="0" smtClean="0">
                <a:solidFill>
                  <a:prstClr val="black"/>
                </a:solidFill>
              </a:rPr>
              <a:t> </a:t>
            </a:r>
            <a:r>
              <a:rPr lang="ru-RU" dirty="0">
                <a:solidFill>
                  <a:prstClr val="black"/>
                </a:solidFill>
              </a:rPr>
              <a:t>приобретаются навыки составления </a:t>
            </a:r>
            <a:r>
              <a:rPr lang="ru-RU" dirty="0" smtClean="0">
                <a:solidFill>
                  <a:prstClr val="black"/>
                </a:solidFill>
              </a:rPr>
              <a:t>рассказа, </a:t>
            </a:r>
          </a:p>
          <a:p>
            <a:pPr lvl="0"/>
            <a:r>
              <a:rPr lang="ru-RU" dirty="0" smtClean="0">
                <a:solidFill>
                  <a:prstClr val="black"/>
                </a:solidFill>
              </a:rPr>
              <a:t>в </a:t>
            </a:r>
            <a:r>
              <a:rPr lang="ru-RU" dirty="0">
                <a:solidFill>
                  <a:prstClr val="black"/>
                </a:solidFill>
              </a:rPr>
              <a:t>котором все части связаны друг с другом.</a:t>
            </a:r>
          </a:p>
        </p:txBody>
      </p:sp>
      <p:sp>
        <p:nvSpPr>
          <p:cNvPr id="13" name="Прямоугольник 12"/>
          <p:cNvSpPr/>
          <p:nvPr/>
        </p:nvSpPr>
        <p:spPr>
          <a:xfrm>
            <a:off x="1184188" y="5085491"/>
            <a:ext cx="2918256" cy="646331"/>
          </a:xfrm>
          <a:prstGeom prst="rect">
            <a:avLst/>
          </a:prstGeom>
        </p:spPr>
        <p:txBody>
          <a:bodyPr wrap="square">
            <a:spAutoFit/>
          </a:bodyPr>
          <a:lstStyle/>
          <a:p>
            <a:pPr lvl="0"/>
            <a:endParaRPr lang="en-US" dirty="0">
              <a:solidFill>
                <a:prstClr val="black"/>
              </a:solidFill>
            </a:endParaRPr>
          </a:p>
          <a:p>
            <a:pPr lvl="0" algn="r"/>
            <a:r>
              <a:rPr lang="ru-RU" dirty="0">
                <a:solidFill>
                  <a:srgbClr val="FF0000"/>
                </a:solidFill>
              </a:rPr>
              <a:t>Рассматривание с беседой </a:t>
            </a:r>
            <a:endParaRPr lang="ru-RU" dirty="0"/>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4599" y="5035293"/>
            <a:ext cx="755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775104">
            <a:off x="8506216" y="4972872"/>
            <a:ext cx="75565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106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2483706" y="1001055"/>
            <a:ext cx="9539415" cy="4555093"/>
          </a:xfrm>
          <a:prstGeom prst="rect">
            <a:avLst/>
          </a:prstGeom>
        </p:spPr>
        <p:txBody>
          <a:bodyPr wrap="square">
            <a:spAutoFit/>
          </a:bodyPr>
          <a:lstStyle/>
          <a:p>
            <a:pPr lvl="0"/>
            <a:r>
              <a:rPr lang="ru-RU" sz="2000" dirty="0">
                <a:solidFill>
                  <a:srgbClr val="FF0000"/>
                </a:solidFill>
              </a:rPr>
              <a:t>Используются специальные серии дидактических картин</a:t>
            </a:r>
          </a:p>
          <a:p>
            <a:pPr marL="285750" lvl="0" indent="-285750">
              <a:buFont typeface="Arial" panose="020B0604020202020204" pitchFamily="34" charset="0"/>
              <a:buChar char="•"/>
            </a:pPr>
            <a:r>
              <a:rPr lang="ru-RU" dirty="0">
                <a:solidFill>
                  <a:prstClr val="black"/>
                </a:solidFill>
              </a:rPr>
              <a:t>Предметные</a:t>
            </a:r>
          </a:p>
          <a:p>
            <a:pPr marL="285750" lvl="0" indent="-285750">
              <a:buFont typeface="Arial" panose="020B0604020202020204" pitchFamily="34" charset="0"/>
              <a:buChar char="•"/>
            </a:pPr>
            <a:r>
              <a:rPr lang="ru-RU" dirty="0">
                <a:solidFill>
                  <a:prstClr val="black"/>
                </a:solidFill>
              </a:rPr>
              <a:t>Сюжетные картинки</a:t>
            </a:r>
          </a:p>
          <a:p>
            <a:pPr lvl="0" algn="ctr"/>
            <a:endParaRPr lang="ru-RU" dirty="0" smtClean="0">
              <a:solidFill>
                <a:srgbClr val="FF0000"/>
              </a:solidFill>
            </a:endParaRPr>
          </a:p>
          <a:p>
            <a:pPr lvl="0" algn="ctr"/>
            <a:endParaRPr lang="ru-RU" dirty="0">
              <a:solidFill>
                <a:srgbClr val="FF0000"/>
              </a:solidFill>
            </a:endParaRPr>
          </a:p>
          <a:p>
            <a:pPr lvl="0" algn="ctr"/>
            <a:r>
              <a:rPr lang="ru-RU" sz="2000" b="1" dirty="0" smtClean="0">
                <a:solidFill>
                  <a:srgbClr val="FF0000"/>
                </a:solidFill>
              </a:rPr>
              <a:t>При </a:t>
            </a:r>
            <a:r>
              <a:rPr lang="ru-RU" sz="2000" b="1" dirty="0">
                <a:solidFill>
                  <a:srgbClr val="FF0000"/>
                </a:solidFill>
              </a:rPr>
              <a:t>выборе картин нужно учитывать что дети знают.</a:t>
            </a:r>
          </a:p>
          <a:p>
            <a:pPr lvl="0"/>
            <a:r>
              <a:rPr lang="ru-RU" dirty="0">
                <a:solidFill>
                  <a:prstClr val="black"/>
                </a:solidFill>
              </a:rPr>
              <a:t>1.О персонажах картины (девочка, мальчик, колобок);</a:t>
            </a:r>
          </a:p>
          <a:p>
            <a:pPr lvl="0"/>
            <a:r>
              <a:rPr lang="ru-RU" dirty="0">
                <a:solidFill>
                  <a:prstClr val="black"/>
                </a:solidFill>
              </a:rPr>
              <a:t>2.Их действиях (гуляют, играют, едят);</a:t>
            </a:r>
          </a:p>
          <a:p>
            <a:pPr lvl="0"/>
            <a:r>
              <a:rPr lang="ru-RU" dirty="0">
                <a:solidFill>
                  <a:prstClr val="black"/>
                </a:solidFill>
              </a:rPr>
              <a:t>3.О месте действия (Где? В лесу, дома);</a:t>
            </a:r>
          </a:p>
          <a:p>
            <a:pPr lvl="0"/>
            <a:r>
              <a:rPr lang="ru-RU" dirty="0">
                <a:solidFill>
                  <a:prstClr val="black"/>
                </a:solidFill>
              </a:rPr>
              <a:t>4.О времени действия (Когда?).</a:t>
            </a:r>
          </a:p>
          <a:p>
            <a:pPr lvl="0"/>
            <a:endParaRPr lang="ru-RU" dirty="0">
              <a:solidFill>
                <a:prstClr val="black"/>
              </a:solidFill>
            </a:endParaRPr>
          </a:p>
          <a:p>
            <a:pPr lvl="0"/>
            <a:r>
              <a:rPr lang="ru-RU" dirty="0">
                <a:solidFill>
                  <a:prstClr val="black"/>
                </a:solidFill>
              </a:rPr>
              <a:t>При рассматривание картин  у детей развивается наблюдательность, мышление, воображение, дети учатся логически рассуждать и развивается  речь ребенка. </a:t>
            </a:r>
          </a:p>
          <a:p>
            <a:pPr lvl="0"/>
            <a:r>
              <a:rPr lang="ru-RU" dirty="0">
                <a:solidFill>
                  <a:prstClr val="black"/>
                </a:solidFill>
              </a:rPr>
              <a:t>Рассматривание картины побуждает ребенка к речевой активности. </a:t>
            </a:r>
          </a:p>
          <a:p>
            <a:pPr lvl="0"/>
            <a:r>
              <a:rPr lang="ru-RU" dirty="0">
                <a:solidFill>
                  <a:prstClr val="black"/>
                </a:solidFill>
              </a:rPr>
              <a:t>Но рассказать о содержании картины ребенок может лишь в том случае, если он ее понял. </a:t>
            </a:r>
          </a:p>
          <a:p>
            <a:pPr lvl="0"/>
            <a:r>
              <a:rPr lang="ru-RU" dirty="0">
                <a:solidFill>
                  <a:prstClr val="black"/>
                </a:solidFill>
              </a:rPr>
              <a:t>Для того чтобы дети лучше поняли содержание картин, проводится  предварительная  беседа.</a:t>
            </a:r>
          </a:p>
        </p:txBody>
      </p:sp>
    </p:spTree>
    <p:extLst>
      <p:ext uri="{BB962C8B-B14F-4D97-AF65-F5344CB8AC3E}">
        <p14:creationId xmlns:p14="http://schemas.microsoft.com/office/powerpoint/2010/main" val="3046238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Прямоугольник 1"/>
          <p:cNvSpPr/>
          <p:nvPr/>
        </p:nvSpPr>
        <p:spPr>
          <a:xfrm>
            <a:off x="4422408" y="399248"/>
            <a:ext cx="5617307" cy="400110"/>
          </a:xfrm>
          <a:prstGeom prst="rect">
            <a:avLst/>
          </a:prstGeom>
        </p:spPr>
        <p:txBody>
          <a:bodyPr wrap="none">
            <a:spAutoFit/>
          </a:bodyPr>
          <a:lstStyle/>
          <a:p>
            <a:pPr lvl="0"/>
            <a:r>
              <a:rPr lang="ru-RU" sz="2000" dirty="0">
                <a:solidFill>
                  <a:srgbClr val="FF0000"/>
                </a:solidFill>
              </a:rPr>
              <a:t>Приобщение </a:t>
            </a:r>
            <a:r>
              <a:rPr lang="ru-RU" sz="2000" dirty="0" smtClean="0">
                <a:solidFill>
                  <a:srgbClr val="FF0000"/>
                </a:solidFill>
              </a:rPr>
              <a:t>детей к </a:t>
            </a:r>
            <a:r>
              <a:rPr lang="ru-RU" sz="2000" dirty="0">
                <a:solidFill>
                  <a:srgbClr val="FF0000"/>
                </a:solidFill>
              </a:rPr>
              <a:t>художественной литературе</a:t>
            </a:r>
          </a:p>
        </p:txBody>
      </p:sp>
      <p:sp>
        <p:nvSpPr>
          <p:cNvPr id="5" name="Прямоугольник 4"/>
          <p:cNvSpPr/>
          <p:nvPr/>
        </p:nvSpPr>
        <p:spPr>
          <a:xfrm>
            <a:off x="2603155" y="711699"/>
            <a:ext cx="9321115" cy="3693319"/>
          </a:xfrm>
          <a:prstGeom prst="rect">
            <a:avLst/>
          </a:prstGeom>
        </p:spPr>
        <p:txBody>
          <a:bodyPr wrap="square">
            <a:spAutoFit/>
          </a:bodyPr>
          <a:lstStyle/>
          <a:p>
            <a:pPr lvl="0"/>
            <a:r>
              <a:rPr lang="ru-RU" b="1" dirty="0">
                <a:solidFill>
                  <a:prstClr val="black"/>
                </a:solidFill>
              </a:rPr>
              <a:t>Основные цели и задачи</a:t>
            </a:r>
            <a:r>
              <a:rPr lang="ru-RU" dirty="0">
                <a:solidFill>
                  <a:prstClr val="black"/>
                </a:solidFill>
              </a:rPr>
              <a:t>: воспитание интереса и любви к чтению; развитие литературной речи. Воспитание желания и умения слушать художественные произведения, следить за развитием действия</a:t>
            </a:r>
            <a:r>
              <a:rPr lang="ru-RU" dirty="0" smtClean="0">
                <a:solidFill>
                  <a:prstClr val="black"/>
                </a:solidFill>
              </a:rPr>
              <a:t>.</a:t>
            </a:r>
            <a:endParaRPr lang="ru-RU" dirty="0">
              <a:solidFill>
                <a:prstClr val="black"/>
              </a:solidFill>
            </a:endParaRPr>
          </a:p>
          <a:p>
            <a:pPr lvl="0">
              <a:buFont typeface="Arial" pitchFamily="34" charset="0"/>
              <a:buChar char="•"/>
            </a:pPr>
            <a:r>
              <a:rPr lang="ru-RU" dirty="0">
                <a:solidFill>
                  <a:prstClr val="black"/>
                </a:solidFill>
              </a:rPr>
              <a:t> Ежедневно читаем детям знакомые и новые произведения на занятиях и вне занятий, читаем по просьбе детей. </a:t>
            </a:r>
          </a:p>
          <a:p>
            <a:pPr lvl="0">
              <a:buFont typeface="Arial" pitchFamily="34" charset="0"/>
              <a:buChar char="•"/>
            </a:pPr>
            <a:r>
              <a:rPr lang="ru-RU" dirty="0">
                <a:solidFill>
                  <a:prstClr val="black"/>
                </a:solidFill>
              </a:rPr>
              <a:t>Заучиваем небольшие стихи, считалки, </a:t>
            </a:r>
            <a:r>
              <a:rPr lang="ru-RU" dirty="0" err="1">
                <a:solidFill>
                  <a:prstClr val="black"/>
                </a:solidFill>
              </a:rPr>
              <a:t>физминутки</a:t>
            </a:r>
            <a:r>
              <a:rPr lang="ru-RU" dirty="0">
                <a:solidFill>
                  <a:prstClr val="black"/>
                </a:solidFill>
              </a:rPr>
              <a:t> и т.д.</a:t>
            </a:r>
          </a:p>
          <a:p>
            <a:pPr lvl="0">
              <a:buFont typeface="Arial" pitchFamily="34" charset="0"/>
              <a:buChar char="•"/>
            </a:pPr>
            <a:r>
              <a:rPr lang="ru-RU" dirty="0">
                <a:solidFill>
                  <a:prstClr val="black"/>
                </a:solidFill>
              </a:rPr>
              <a:t>Проводится беседа по содержанию произведения для правильного его  восприятия детьми, и формирования способности переживать, а так же личностного отношения к произведению.</a:t>
            </a:r>
          </a:p>
          <a:p>
            <a:pPr lvl="0">
              <a:buFont typeface="Arial" pitchFamily="34" charset="0"/>
              <a:buChar char="•"/>
            </a:pPr>
            <a:r>
              <a:rPr lang="ru-RU" dirty="0">
                <a:solidFill>
                  <a:prstClr val="black"/>
                </a:solidFill>
              </a:rPr>
              <a:t>Предлагаем детям внимательно рассматривать книжные иллюстрации.</a:t>
            </a:r>
          </a:p>
          <a:p>
            <a:pPr lvl="0">
              <a:buFont typeface="Arial" pitchFamily="34" charset="0"/>
              <a:buChar char="•"/>
            </a:pPr>
            <a:r>
              <a:rPr lang="ru-RU" dirty="0">
                <a:solidFill>
                  <a:prstClr val="black"/>
                </a:solidFill>
              </a:rPr>
              <a:t>Читаем такие сказки которые потом становятся сюжетами детских игр: гуси-гуси, репка, теремок. В игре закрепляются полученные образные впечатления. Дети выполняют движения героев, запоминают и поют песенки, озвучивают роли.</a:t>
            </a:r>
          </a:p>
        </p:txBody>
      </p:sp>
      <p:sp>
        <p:nvSpPr>
          <p:cNvPr id="6" name="Прямоугольник 5"/>
          <p:cNvSpPr/>
          <p:nvPr/>
        </p:nvSpPr>
        <p:spPr>
          <a:xfrm>
            <a:off x="2603155" y="4318520"/>
            <a:ext cx="9156356" cy="2400657"/>
          </a:xfrm>
          <a:prstGeom prst="rect">
            <a:avLst/>
          </a:prstGeom>
        </p:spPr>
        <p:txBody>
          <a:bodyPr wrap="square">
            <a:spAutoFit/>
          </a:bodyPr>
          <a:lstStyle/>
          <a:p>
            <a:pPr lvl="0" algn="ctr"/>
            <a:r>
              <a:rPr lang="ru-RU" sz="2400" dirty="0">
                <a:solidFill>
                  <a:srgbClr val="FF0000"/>
                </a:solidFill>
              </a:rPr>
              <a:t>Заключение:</a:t>
            </a:r>
          </a:p>
          <a:p>
            <a:pPr lvl="0"/>
            <a:r>
              <a:rPr lang="ru-RU" dirty="0">
                <a:solidFill>
                  <a:prstClr val="black"/>
                </a:solidFill>
              </a:rPr>
              <a:t>В дошкольном детстве для ребенка не заканчивается процесс овладения речью. </a:t>
            </a:r>
          </a:p>
          <a:p>
            <a:pPr lvl="0"/>
            <a:r>
              <a:rPr lang="ru-RU" dirty="0">
                <a:solidFill>
                  <a:prstClr val="black"/>
                </a:solidFill>
              </a:rPr>
              <a:t>Обогащение словаря, развитие грамматически правильной речи будут продолжаться в школьные годы и на протяжении всей жизни. </a:t>
            </a:r>
            <a:endParaRPr lang="ru-RU" dirty="0" smtClean="0">
              <a:solidFill>
                <a:prstClr val="black"/>
              </a:solidFill>
            </a:endParaRPr>
          </a:p>
          <a:p>
            <a:pPr lvl="0"/>
            <a:r>
              <a:rPr lang="ru-RU" dirty="0">
                <a:solidFill>
                  <a:prstClr val="black"/>
                </a:solidFill>
              </a:rPr>
              <a:t>Учитывая требования ФГОС ДО </a:t>
            </a:r>
          </a:p>
          <a:p>
            <a:pPr lvl="0"/>
            <a:r>
              <a:rPr lang="ru-RU" dirty="0">
                <a:solidFill>
                  <a:prstClr val="black"/>
                </a:solidFill>
              </a:rPr>
              <a:t>Мы с вами помним что у нас основной принцип это </a:t>
            </a:r>
            <a:r>
              <a:rPr lang="ru-RU" dirty="0">
                <a:solidFill>
                  <a:srgbClr val="C00000"/>
                </a:solidFill>
              </a:rPr>
              <a:t>интеграция</a:t>
            </a:r>
            <a:r>
              <a:rPr lang="ru-RU" dirty="0">
                <a:solidFill>
                  <a:prstClr val="black"/>
                </a:solidFill>
              </a:rPr>
              <a:t> и образовательных областей и  видов деятельностей.  За счет этого, то образовательное содержание которое даётся ребёнку по определённой теме, расширяется и дополняется</a:t>
            </a:r>
            <a:r>
              <a:rPr lang="ru-RU" dirty="0" smtClean="0">
                <a:solidFill>
                  <a:prstClr val="black"/>
                </a:solidFill>
              </a:rPr>
              <a:t>.</a:t>
            </a:r>
            <a:endParaRPr lang="ru-RU" dirty="0">
              <a:solidFill>
                <a:prstClr val="black"/>
              </a:solidFill>
            </a:endParaRPr>
          </a:p>
        </p:txBody>
      </p:sp>
    </p:spTree>
    <p:extLst>
      <p:ext uri="{BB962C8B-B14F-4D97-AF65-F5344CB8AC3E}">
        <p14:creationId xmlns:p14="http://schemas.microsoft.com/office/powerpoint/2010/main" val="642675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770605" y="2533135"/>
            <a:ext cx="184731" cy="369332"/>
          </a:xfrm>
          <a:prstGeom prst="rect">
            <a:avLst/>
          </a:prstGeom>
          <a:noFill/>
        </p:spPr>
        <p:txBody>
          <a:bodyPr wrap="none" rtlCol="0">
            <a:spAutoFit/>
          </a:bodyPr>
          <a:lstStyle/>
          <a:p>
            <a:endParaRPr lang="ru-RU" dirty="0"/>
          </a:p>
        </p:txBody>
      </p:sp>
      <p:sp>
        <p:nvSpPr>
          <p:cNvPr id="5" name="Прямоугольник 4"/>
          <p:cNvSpPr/>
          <p:nvPr/>
        </p:nvSpPr>
        <p:spPr>
          <a:xfrm>
            <a:off x="2932115" y="1037791"/>
            <a:ext cx="7677665" cy="1077218"/>
          </a:xfrm>
          <a:prstGeom prst="rect">
            <a:avLst/>
          </a:prstGeom>
        </p:spPr>
        <p:txBody>
          <a:bodyPr wrap="square">
            <a:spAutoFit/>
          </a:bodyPr>
          <a:lstStyle/>
          <a:p>
            <a:pPr lvl="0" algn="ctr">
              <a:defRPr/>
            </a:pPr>
            <a:r>
              <a:rPr lang="ru-RU" sz="3200" b="1" spc="50" dirty="0">
                <a:ln w="11430"/>
                <a:gradFill>
                  <a:gsLst>
                    <a:gs pos="25000">
                      <a:srgbClr val="7598D9">
                        <a:satMod val="155000"/>
                      </a:srgbClr>
                    </a:gs>
                    <a:gs pos="100000">
                      <a:srgbClr val="7598D9">
                        <a:shade val="45000"/>
                        <a:satMod val="165000"/>
                      </a:srgbClr>
                    </a:gs>
                  </a:gsLst>
                  <a:lin ang="5400000"/>
                </a:gradFill>
                <a:effectLst>
                  <a:outerShdw blurRad="76200" dist="50800" dir="5400000" algn="tl" rotWithShape="0">
                    <a:srgbClr val="000000">
                      <a:alpha val="65000"/>
                    </a:srgbClr>
                  </a:outerShdw>
                </a:effectLst>
                <a:latin typeface="Century Schoolbook"/>
                <a:cs typeface="Arial"/>
              </a:rPr>
              <a:t>Успехов вам в совместных полезных и весёлых занятиях !</a:t>
            </a:r>
          </a:p>
        </p:txBody>
      </p:sp>
      <p:sp>
        <p:nvSpPr>
          <p:cNvPr id="6" name="Прямоугольник 5"/>
          <p:cNvSpPr/>
          <p:nvPr/>
        </p:nvSpPr>
        <p:spPr>
          <a:xfrm>
            <a:off x="3450044" y="4868562"/>
            <a:ext cx="5310897" cy="1025317"/>
          </a:xfrm>
          <a:prstGeom prst="rect">
            <a:avLst/>
          </a:prstGeom>
        </p:spPr>
        <p:txBody>
          <a:bodyPr>
            <a:prstTxWarp prst="textDoubleWave1">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50" normalizeH="0" baseline="0" noProof="0" dirty="0">
                <a:ln w="12700" cmpd="sng">
                  <a:solidFill>
                    <a:srgbClr val="333399">
                      <a:lumMod val="50000"/>
                    </a:srgbClr>
                  </a:solidFill>
                  <a:prstDash val="solid"/>
                </a:ln>
                <a:solidFill>
                  <a:srgbClr val="FF0000"/>
                </a:solidFill>
                <a:effectLst>
                  <a:glow rad="53100">
                    <a:srgbClr val="2D2D8A">
                      <a:satMod val="180000"/>
                      <a:alpha val="30000"/>
                    </a:srgbClr>
                  </a:glow>
                </a:effectLst>
                <a:uLnTx/>
                <a:uFillTx/>
              </a:rPr>
              <a:t>БЛАГОДАРЮ</a:t>
            </a:r>
            <a:br>
              <a:rPr kumimoji="0" lang="ru-RU" sz="1800" b="1" i="0" u="none" strike="noStrike" kern="0" cap="none" spc="50" normalizeH="0" baseline="0" noProof="0" dirty="0">
                <a:ln w="12700" cmpd="sng">
                  <a:solidFill>
                    <a:srgbClr val="333399">
                      <a:lumMod val="50000"/>
                    </a:srgbClr>
                  </a:solidFill>
                  <a:prstDash val="solid"/>
                </a:ln>
                <a:solidFill>
                  <a:srgbClr val="FF0000"/>
                </a:solidFill>
                <a:effectLst>
                  <a:glow rad="53100">
                    <a:srgbClr val="2D2D8A">
                      <a:satMod val="180000"/>
                      <a:alpha val="30000"/>
                    </a:srgbClr>
                  </a:glow>
                </a:effectLst>
                <a:uLnTx/>
                <a:uFillTx/>
              </a:rPr>
            </a:br>
            <a:r>
              <a:rPr kumimoji="0" lang="ru-RU" sz="1800" b="1" i="0" u="none" strike="noStrike" kern="0" cap="none" spc="50" normalizeH="0" baseline="0" noProof="0" dirty="0">
                <a:ln w="12700" cmpd="sng">
                  <a:solidFill>
                    <a:srgbClr val="333399">
                      <a:lumMod val="50000"/>
                    </a:srgbClr>
                  </a:solidFill>
                  <a:prstDash val="solid"/>
                </a:ln>
                <a:solidFill>
                  <a:srgbClr val="FF0000"/>
                </a:solidFill>
                <a:effectLst>
                  <a:glow rad="53100">
                    <a:srgbClr val="2D2D8A">
                      <a:satMod val="180000"/>
                      <a:alpha val="30000"/>
                    </a:srgbClr>
                  </a:glow>
                </a:effectLst>
                <a:uLnTx/>
                <a:uFillTx/>
              </a:rPr>
              <a:t> </a:t>
            </a:r>
            <a:r>
              <a:rPr kumimoji="0" lang="ru-RU" sz="1800" b="1" i="0" u="none" strike="noStrike" kern="0" cap="none" spc="50" normalizeH="0" baseline="0" noProof="0" dirty="0" smtClean="0">
                <a:ln w="12700" cmpd="sng">
                  <a:solidFill>
                    <a:srgbClr val="333399">
                      <a:lumMod val="50000"/>
                    </a:srgbClr>
                  </a:solidFill>
                  <a:prstDash val="solid"/>
                </a:ln>
                <a:solidFill>
                  <a:srgbClr val="FF0000"/>
                </a:solidFill>
                <a:effectLst>
                  <a:glow rad="53100">
                    <a:srgbClr val="2D2D8A">
                      <a:satMod val="180000"/>
                      <a:alpha val="30000"/>
                    </a:srgbClr>
                  </a:glow>
                </a:effectLst>
                <a:uLnTx/>
                <a:uFillTx/>
              </a:rPr>
              <a:t>  ЗА </a:t>
            </a:r>
            <a:r>
              <a:rPr kumimoji="0" lang="ru-RU" sz="1800" b="1" i="0" u="none" strike="noStrike" kern="0" cap="none" spc="50" normalizeH="0" baseline="0" noProof="0" dirty="0">
                <a:ln w="12700" cmpd="sng">
                  <a:solidFill>
                    <a:srgbClr val="333399">
                      <a:lumMod val="50000"/>
                    </a:srgbClr>
                  </a:solidFill>
                  <a:prstDash val="solid"/>
                </a:ln>
                <a:solidFill>
                  <a:srgbClr val="FF0000"/>
                </a:solidFill>
                <a:effectLst>
                  <a:glow rad="53100">
                    <a:srgbClr val="2D2D8A">
                      <a:satMod val="180000"/>
                      <a:alpha val="30000"/>
                    </a:srgbClr>
                  </a:glow>
                </a:effectLst>
                <a:uLnTx/>
                <a:uFillTx/>
              </a:rPr>
              <a:t>ВНИМАНИЕ!!!</a:t>
            </a:r>
          </a:p>
        </p:txBody>
      </p:sp>
      <p:pic>
        <p:nvPicPr>
          <p:cNvPr id="7" name="Picture 6" descr="C:\Users\елена\Desktop\лена\картинки\ЖЕНЕ\С\su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9940" y="394534"/>
            <a:ext cx="1523474" cy="1523474"/>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1274" y="2346232"/>
            <a:ext cx="1902901" cy="2165536"/>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661399" y="3301099"/>
            <a:ext cx="3530601" cy="3134925"/>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3917" y="2717801"/>
            <a:ext cx="2314028" cy="3977680"/>
          </a:xfrm>
          <a:prstGeom prst="rect">
            <a:avLst/>
          </a:prstGeom>
        </p:spPr>
      </p:pic>
      <p:pic>
        <p:nvPicPr>
          <p:cNvPr id="10" name="Picture 4" descr="C:\Users\елена\Desktop\лена\картинки\ЖЕНЕ\Б\67505d553bb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0314" y="3518665"/>
            <a:ext cx="1349896" cy="1349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30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118"/>
            <a:ext cx="12192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511" y="496415"/>
            <a:ext cx="9153483" cy="82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871651" y="1352165"/>
            <a:ext cx="9126760" cy="4955203"/>
          </a:xfrm>
          <a:prstGeom prst="rect">
            <a:avLst/>
          </a:prstGeom>
        </p:spPr>
        <p:txBody>
          <a:bodyPr wrap="square">
            <a:spAutoFit/>
          </a:bodyPr>
          <a:lstStyle/>
          <a:p>
            <a:pPr marL="342900" lvl="0" indent="-342900" eaLnBrk="0" fontAlgn="base" hangingPunct="0">
              <a:lnSpc>
                <a:spcPct val="80000"/>
              </a:lnSpc>
              <a:spcBef>
                <a:spcPct val="20000"/>
              </a:spcBef>
              <a:spcAft>
                <a:spcPct val="0"/>
              </a:spcAft>
            </a:pPr>
            <a:r>
              <a:rPr lang="ru-RU" sz="2400" i="1" kern="0" dirty="0">
                <a:solidFill>
                  <a:srgbClr val="003300"/>
                </a:solidFill>
                <a:latin typeface="Arial"/>
                <a:cs typeface="Arial"/>
              </a:rPr>
              <a:t>Проблема речевого развития детей дошкольного возраста </a:t>
            </a:r>
            <a:r>
              <a:rPr lang="ru-RU" sz="2400" kern="0" dirty="0">
                <a:solidFill>
                  <a:srgbClr val="003300"/>
                </a:solidFill>
                <a:latin typeface="Arial"/>
                <a:cs typeface="Arial"/>
              </a:rPr>
              <a:t>на сегодняшний день очень актуальна, т.к. наибольший процент дошкольников с различными речевыми нарушениями остается стабильно высоким.  </a:t>
            </a:r>
          </a:p>
          <a:p>
            <a:pPr marL="342900" lvl="0" indent="-342900" eaLnBrk="0" fontAlgn="base" hangingPunct="0">
              <a:lnSpc>
                <a:spcPct val="80000"/>
              </a:lnSpc>
              <a:spcBef>
                <a:spcPct val="20000"/>
              </a:spcBef>
              <a:spcAft>
                <a:spcPct val="0"/>
              </a:spcAft>
              <a:buFontTx/>
              <a:buChar char="•"/>
            </a:pPr>
            <a:r>
              <a:rPr lang="ru-RU" sz="2400" kern="0" dirty="0">
                <a:solidFill>
                  <a:srgbClr val="003300"/>
                </a:solidFill>
                <a:latin typeface="Arial"/>
                <a:cs typeface="Arial"/>
              </a:rPr>
              <a:t>Овладение родным языком является одним из важных приобретений ребенка в дошкольном детстве. </a:t>
            </a:r>
          </a:p>
          <a:p>
            <a:pPr marL="342900" lvl="0" indent="-342900" eaLnBrk="0" fontAlgn="base" hangingPunct="0">
              <a:lnSpc>
                <a:spcPct val="80000"/>
              </a:lnSpc>
              <a:spcBef>
                <a:spcPct val="20000"/>
              </a:spcBef>
              <a:spcAft>
                <a:spcPct val="0"/>
              </a:spcAft>
              <a:buFontTx/>
              <a:buChar char="•"/>
            </a:pPr>
            <a:r>
              <a:rPr lang="ru-RU" sz="2400" kern="0" dirty="0">
                <a:solidFill>
                  <a:srgbClr val="003300"/>
                </a:solidFill>
                <a:latin typeface="Arial"/>
                <a:cs typeface="Arial"/>
              </a:rPr>
              <a:t>В современном дошкольном образовании речь рассматривается как одна из основ воспитания и обучения детей.</a:t>
            </a:r>
          </a:p>
          <a:p>
            <a:pPr marL="342900" lvl="0" indent="-342900" eaLnBrk="0" fontAlgn="base" hangingPunct="0">
              <a:lnSpc>
                <a:spcPct val="80000"/>
              </a:lnSpc>
              <a:spcBef>
                <a:spcPct val="20000"/>
              </a:spcBef>
              <a:spcAft>
                <a:spcPct val="0"/>
              </a:spcAft>
              <a:buFontTx/>
              <a:buChar char="•"/>
            </a:pPr>
            <a:r>
              <a:rPr lang="ru-RU" sz="2800" kern="0" dirty="0">
                <a:solidFill>
                  <a:srgbClr val="FF0000"/>
                </a:solidFill>
                <a:latin typeface="Arial"/>
                <a:cs typeface="Arial"/>
              </a:rPr>
              <a:t>Речь</a:t>
            </a:r>
            <a:r>
              <a:rPr lang="ru-RU" sz="2400" kern="0" dirty="0">
                <a:solidFill>
                  <a:srgbClr val="003300"/>
                </a:solidFill>
                <a:latin typeface="Arial"/>
                <a:cs typeface="Arial"/>
              </a:rPr>
              <a:t> </a:t>
            </a:r>
            <a:r>
              <a:rPr lang="ru-RU" sz="2400" i="1" kern="0" dirty="0">
                <a:solidFill>
                  <a:srgbClr val="003300"/>
                </a:solidFill>
                <a:latin typeface="Arial"/>
                <a:cs typeface="Arial"/>
              </a:rPr>
              <a:t>– это </a:t>
            </a:r>
            <a:r>
              <a:rPr lang="ru-RU" sz="2400" i="1" kern="0" dirty="0" smtClean="0">
                <a:solidFill>
                  <a:srgbClr val="003300"/>
                </a:solidFill>
                <a:latin typeface="Arial"/>
                <a:cs typeface="Arial"/>
              </a:rPr>
              <a:t>одна из важных линий развития ребенка, инструмент </a:t>
            </a:r>
            <a:r>
              <a:rPr lang="ru-RU" sz="2400" i="1" kern="0" dirty="0">
                <a:solidFill>
                  <a:srgbClr val="003300"/>
                </a:solidFill>
                <a:latin typeface="Arial"/>
                <a:cs typeface="Arial"/>
              </a:rPr>
              <a:t>развития высших отделов психики. </a:t>
            </a:r>
          </a:p>
          <a:p>
            <a:pPr marL="342900" lvl="0" indent="-342900" eaLnBrk="0" fontAlgn="base" hangingPunct="0">
              <a:lnSpc>
                <a:spcPct val="80000"/>
              </a:lnSpc>
              <a:spcBef>
                <a:spcPct val="20000"/>
              </a:spcBef>
              <a:spcAft>
                <a:spcPct val="0"/>
              </a:spcAft>
              <a:buFontTx/>
              <a:buChar char="•"/>
            </a:pPr>
            <a:r>
              <a:rPr lang="ru-RU" sz="2400" kern="0" dirty="0">
                <a:solidFill>
                  <a:srgbClr val="003300"/>
                </a:solidFill>
                <a:latin typeface="Arial"/>
                <a:cs typeface="Arial"/>
              </a:rPr>
              <a:t>С развитием речи связано формирование как личности в целом, так и </a:t>
            </a:r>
            <a:r>
              <a:rPr lang="ru-RU" sz="2400" kern="0" dirty="0" smtClean="0">
                <a:solidFill>
                  <a:srgbClr val="003300"/>
                </a:solidFill>
                <a:latin typeface="Arial"/>
                <a:cs typeface="Arial"/>
              </a:rPr>
              <a:t> </a:t>
            </a:r>
            <a:r>
              <a:rPr lang="ru-RU" sz="2400" kern="0" dirty="0">
                <a:solidFill>
                  <a:srgbClr val="003300"/>
                </a:solidFill>
                <a:latin typeface="Arial"/>
                <a:cs typeface="Arial"/>
              </a:rPr>
              <a:t>всех основных психических процессов. </a:t>
            </a:r>
          </a:p>
          <a:p>
            <a:pPr marL="342900" lvl="0" indent="-342900" eaLnBrk="0" fontAlgn="base" hangingPunct="0">
              <a:lnSpc>
                <a:spcPct val="80000"/>
              </a:lnSpc>
              <a:spcBef>
                <a:spcPct val="20000"/>
              </a:spcBef>
              <a:spcAft>
                <a:spcPct val="0"/>
              </a:spcAft>
              <a:buFontTx/>
              <a:buChar char="•"/>
            </a:pPr>
            <a:r>
              <a:rPr lang="ru-RU" sz="2400" kern="0" dirty="0">
                <a:solidFill>
                  <a:srgbClr val="003300"/>
                </a:solidFill>
                <a:latin typeface="Arial"/>
                <a:cs typeface="Arial"/>
              </a:rPr>
              <a:t>Обучение дошкольников родному языку должно стать одной из главных задач в подготовке детей к школе. </a:t>
            </a:r>
            <a:endParaRPr lang="ru-RU" sz="2000" kern="0" dirty="0">
              <a:solidFill>
                <a:srgbClr val="003300"/>
              </a:solidFill>
              <a:latin typeface="Arial"/>
              <a:cs typeface="Arial"/>
            </a:endParaRPr>
          </a:p>
        </p:txBody>
      </p:sp>
    </p:spTree>
    <p:extLst>
      <p:ext uri="{BB962C8B-B14F-4D97-AF65-F5344CB8AC3E}">
        <p14:creationId xmlns:p14="http://schemas.microsoft.com/office/powerpoint/2010/main" val="3739145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868665" y="145573"/>
            <a:ext cx="9034648" cy="1477328"/>
          </a:xfrm>
          <a:prstGeom prst="rect">
            <a:avLst/>
          </a:prstGeom>
          <a:noFill/>
        </p:spPr>
        <p:txBody>
          <a:bodyPr wrap="square" rtlCol="0">
            <a:spAutoFit/>
          </a:bodyPr>
          <a:lstStyle/>
          <a:p>
            <a:r>
              <a:rPr lang="ru-RU" dirty="0" smtClean="0"/>
              <a:t> </a:t>
            </a:r>
          </a:p>
          <a:p>
            <a:endParaRPr lang="ru-RU" dirty="0" smtClean="0"/>
          </a:p>
          <a:p>
            <a:pPr algn="ctr"/>
            <a:endParaRPr lang="ru-RU" dirty="0" smtClean="0">
              <a:solidFill>
                <a:srgbClr val="C00000"/>
              </a:solidFill>
            </a:endParaRPr>
          </a:p>
          <a:p>
            <a:pPr algn="ctr"/>
            <a:endParaRPr lang="ru-RU" dirty="0" smtClean="0"/>
          </a:p>
          <a:p>
            <a:endParaRPr lang="ru-RU"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8665" y="267558"/>
            <a:ext cx="9022735" cy="94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720384" y="1367176"/>
            <a:ext cx="9034648" cy="4585871"/>
          </a:xfrm>
          <a:prstGeom prst="rect">
            <a:avLst/>
          </a:prstGeom>
        </p:spPr>
        <p:txBody>
          <a:bodyPr wrap="square">
            <a:spAutoFit/>
          </a:bodyPr>
          <a:lstStyle/>
          <a:p>
            <a:pPr marL="342900" lvl="0" indent="-342900" eaLnBrk="0" fontAlgn="base" hangingPunct="0">
              <a:lnSpc>
                <a:spcPct val="80000"/>
              </a:lnSpc>
              <a:spcBef>
                <a:spcPct val="20000"/>
              </a:spcBef>
              <a:spcAft>
                <a:spcPct val="0"/>
              </a:spcAft>
            </a:pPr>
            <a:r>
              <a:rPr lang="ru-RU" sz="2000" kern="0" dirty="0">
                <a:solidFill>
                  <a:srgbClr val="003300"/>
                </a:solidFill>
                <a:latin typeface="Arial"/>
              </a:rPr>
              <a:t>1.Создание условий для развития речи детей в общении со взрослыми и сверстниками.</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2. Владение педагогом правильной литературной речью.</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3. Обеспечение развития звуковой культуры речи со стороны детей в соответствии с их возрастными особенностями.</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4. </a:t>
            </a:r>
            <a:r>
              <a:rPr lang="ru-RU" sz="2000" kern="0" dirty="0" smtClean="0">
                <a:solidFill>
                  <a:srgbClr val="003300"/>
                </a:solidFill>
                <a:latin typeface="Arial"/>
              </a:rPr>
              <a:t>Обеспечение </a:t>
            </a:r>
            <a:r>
              <a:rPr lang="ru-RU" sz="2000" kern="0" dirty="0">
                <a:solidFill>
                  <a:srgbClr val="003300"/>
                </a:solidFill>
                <a:latin typeface="Arial"/>
              </a:rPr>
              <a:t>детям условий для обогащения их словаря с учетом возрастных особенностей.</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5. Создание условий для овладения детьми грамматическим строем речи.</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6. Развитие у детей связной речи с учетом их возрастных особенностей.</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7. Развитие у детей понимания речи, упражняя детей в выполнении словесной инструкции.</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8. Создание условий для развития планирующей и регулирующей функции речи детей в соответствии с их возрастными особенностями.</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9. Приобщение детей к культуре чтения художественной литературы.</a:t>
            </a:r>
          </a:p>
          <a:p>
            <a:pPr marL="342900" lvl="0" indent="-342900" eaLnBrk="0" fontAlgn="base" hangingPunct="0">
              <a:lnSpc>
                <a:spcPct val="80000"/>
              </a:lnSpc>
              <a:spcBef>
                <a:spcPct val="20000"/>
              </a:spcBef>
              <a:spcAft>
                <a:spcPct val="0"/>
              </a:spcAft>
            </a:pPr>
            <a:r>
              <a:rPr lang="ru-RU" sz="2000" kern="0" dirty="0">
                <a:solidFill>
                  <a:srgbClr val="003300"/>
                </a:solidFill>
                <a:latin typeface="Arial"/>
              </a:rPr>
              <a:t>10. Поощрение детского словотворчества.</a:t>
            </a:r>
            <a:r>
              <a:rPr lang="ru-RU" sz="2000" kern="0" dirty="0">
                <a:solidFill>
                  <a:srgbClr val="000000"/>
                </a:solidFill>
                <a:latin typeface="Arial"/>
              </a:rPr>
              <a:t> </a:t>
            </a:r>
          </a:p>
        </p:txBody>
      </p:sp>
    </p:spTree>
    <p:extLst>
      <p:ext uri="{BB962C8B-B14F-4D97-AF65-F5344CB8AC3E}">
        <p14:creationId xmlns:p14="http://schemas.microsoft.com/office/powerpoint/2010/main" val="516330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33"/>
            <a:ext cx="12192000" cy="6858000"/>
          </a:xfrm>
          <a:prstGeom prst="rect">
            <a:avLst/>
          </a:prstGeom>
        </p:spPr>
      </p:pic>
      <p:sp>
        <p:nvSpPr>
          <p:cNvPr id="2" name="Прямоугольник 1"/>
          <p:cNvSpPr/>
          <p:nvPr/>
        </p:nvSpPr>
        <p:spPr>
          <a:xfrm>
            <a:off x="2928552" y="173672"/>
            <a:ext cx="9057502" cy="6494085"/>
          </a:xfrm>
          <a:prstGeom prst="rect">
            <a:avLst/>
          </a:prstGeom>
        </p:spPr>
        <p:txBody>
          <a:bodyPr wrap="square">
            <a:spAutoFit/>
          </a:bodyPr>
          <a:lstStyle/>
          <a:p>
            <a:r>
              <a:rPr lang="ru-RU" sz="3200" dirty="0">
                <a:solidFill>
                  <a:srgbClr val="C00000"/>
                </a:solidFill>
              </a:rPr>
              <a:t>Согласно Федеральному государственному образовательному стандарту дошкольного образования (ФГОС </a:t>
            </a:r>
            <a:r>
              <a:rPr lang="ru-RU" sz="3200" dirty="0" smtClean="0">
                <a:solidFill>
                  <a:srgbClr val="C00000"/>
                </a:solidFill>
              </a:rPr>
              <a:t>ДО) </a:t>
            </a:r>
          </a:p>
          <a:p>
            <a:r>
              <a:rPr lang="ru-RU" sz="3200" dirty="0" smtClean="0">
                <a:solidFill>
                  <a:srgbClr val="C00000"/>
                </a:solidFill>
              </a:rPr>
              <a:t>Речевое </a:t>
            </a:r>
            <a:r>
              <a:rPr lang="ru-RU" sz="3200" dirty="0">
                <a:solidFill>
                  <a:srgbClr val="C00000"/>
                </a:solidFill>
              </a:rPr>
              <a:t>развитие </a:t>
            </a:r>
            <a:r>
              <a:rPr lang="ru-RU" sz="3200" dirty="0" smtClean="0">
                <a:solidFill>
                  <a:srgbClr val="C00000"/>
                </a:solidFill>
              </a:rPr>
              <a:t>включает: </a:t>
            </a:r>
          </a:p>
          <a:p>
            <a:pPr marL="285750" indent="-285750">
              <a:buFont typeface="Arial" pitchFamily="34" charset="0"/>
              <a:buChar char="•"/>
            </a:pPr>
            <a:r>
              <a:rPr lang="ru-RU" sz="2400" dirty="0" smtClean="0">
                <a:solidFill>
                  <a:schemeClr val="accent6">
                    <a:lumMod val="50000"/>
                  </a:schemeClr>
                </a:solidFill>
              </a:rPr>
              <a:t>владение </a:t>
            </a:r>
            <a:r>
              <a:rPr lang="ru-RU" sz="2400" dirty="0">
                <a:solidFill>
                  <a:schemeClr val="accent6">
                    <a:lumMod val="50000"/>
                  </a:schemeClr>
                </a:solidFill>
              </a:rPr>
              <a:t>речью как средством общения и культуры; </a:t>
            </a:r>
            <a:endParaRPr lang="ru-RU" sz="2400" dirty="0" smtClean="0">
              <a:solidFill>
                <a:schemeClr val="accent6">
                  <a:lumMod val="50000"/>
                </a:schemeClr>
              </a:solidFill>
            </a:endParaRPr>
          </a:p>
          <a:p>
            <a:pPr marL="285750" indent="-285750">
              <a:buFont typeface="Arial" pitchFamily="34" charset="0"/>
              <a:buChar char="•"/>
            </a:pPr>
            <a:r>
              <a:rPr lang="ru-RU" sz="2400" dirty="0" smtClean="0">
                <a:solidFill>
                  <a:schemeClr val="accent6">
                    <a:lumMod val="50000"/>
                  </a:schemeClr>
                </a:solidFill>
              </a:rPr>
              <a:t>обогащение </a:t>
            </a:r>
            <a:r>
              <a:rPr lang="ru-RU" sz="2400" dirty="0">
                <a:solidFill>
                  <a:schemeClr val="accent6">
                    <a:lumMod val="50000"/>
                  </a:schemeClr>
                </a:solidFill>
              </a:rPr>
              <a:t>активного словаря; </a:t>
            </a:r>
            <a:endParaRPr lang="ru-RU" sz="2400" dirty="0" smtClean="0">
              <a:solidFill>
                <a:schemeClr val="accent6">
                  <a:lumMod val="50000"/>
                </a:schemeClr>
              </a:solidFill>
            </a:endParaRPr>
          </a:p>
          <a:p>
            <a:pPr marL="285750" indent="-285750">
              <a:buFont typeface="Arial" pitchFamily="34" charset="0"/>
              <a:buChar char="•"/>
            </a:pPr>
            <a:r>
              <a:rPr lang="ru-RU" sz="2400" dirty="0" smtClean="0">
                <a:solidFill>
                  <a:schemeClr val="accent6">
                    <a:lumMod val="50000"/>
                  </a:schemeClr>
                </a:solidFill>
              </a:rPr>
              <a:t>развитие </a:t>
            </a:r>
            <a:r>
              <a:rPr lang="ru-RU" sz="2400" dirty="0">
                <a:solidFill>
                  <a:schemeClr val="accent6">
                    <a:lumMod val="50000"/>
                  </a:schemeClr>
                </a:solidFill>
              </a:rPr>
              <a:t>связной, грамматически правильной диалогической и монологической речи; </a:t>
            </a:r>
            <a:endParaRPr lang="ru-RU" sz="2400" dirty="0" smtClean="0">
              <a:solidFill>
                <a:schemeClr val="accent6">
                  <a:lumMod val="50000"/>
                </a:schemeClr>
              </a:solidFill>
            </a:endParaRPr>
          </a:p>
          <a:p>
            <a:pPr marL="285750" indent="-285750">
              <a:buFont typeface="Arial" pitchFamily="34" charset="0"/>
              <a:buChar char="•"/>
            </a:pPr>
            <a:r>
              <a:rPr lang="ru-RU" sz="2400" dirty="0" smtClean="0">
                <a:solidFill>
                  <a:schemeClr val="accent6">
                    <a:lumMod val="50000"/>
                  </a:schemeClr>
                </a:solidFill>
              </a:rPr>
              <a:t>развитие </a:t>
            </a:r>
            <a:r>
              <a:rPr lang="ru-RU" sz="2400" dirty="0">
                <a:solidFill>
                  <a:schemeClr val="accent6">
                    <a:lumMod val="50000"/>
                  </a:schemeClr>
                </a:solidFill>
              </a:rPr>
              <a:t>речевого творчества</a:t>
            </a:r>
            <a:r>
              <a:rPr lang="ru-RU" sz="2400" dirty="0" smtClean="0">
                <a:solidFill>
                  <a:schemeClr val="accent6">
                    <a:lumMod val="50000"/>
                  </a:schemeClr>
                </a:solidFill>
              </a:rPr>
              <a:t>;</a:t>
            </a:r>
          </a:p>
          <a:p>
            <a:pPr marL="285750" indent="-285750">
              <a:buFont typeface="Arial" pitchFamily="34" charset="0"/>
              <a:buChar char="•"/>
            </a:pPr>
            <a:r>
              <a:rPr lang="ru-RU" sz="2400" dirty="0" smtClean="0">
                <a:solidFill>
                  <a:schemeClr val="accent6">
                    <a:lumMod val="50000"/>
                  </a:schemeClr>
                </a:solidFill>
              </a:rPr>
              <a:t> </a:t>
            </a:r>
            <a:r>
              <a:rPr lang="ru-RU" sz="2400" dirty="0">
                <a:solidFill>
                  <a:schemeClr val="accent6">
                    <a:lumMod val="50000"/>
                  </a:schemeClr>
                </a:solidFill>
              </a:rPr>
              <a:t>развитие звуковой и интонационной культуры речи, фонематического слуха</a:t>
            </a:r>
            <a:r>
              <a:rPr lang="ru-RU" sz="2400" dirty="0" smtClean="0">
                <a:solidFill>
                  <a:schemeClr val="accent6">
                    <a:lumMod val="50000"/>
                  </a:schemeClr>
                </a:solidFill>
              </a:rPr>
              <a:t>;</a:t>
            </a:r>
          </a:p>
          <a:p>
            <a:pPr marL="285750" indent="-285750">
              <a:buFont typeface="Arial" pitchFamily="34" charset="0"/>
              <a:buChar char="•"/>
            </a:pPr>
            <a:r>
              <a:rPr lang="ru-RU" sz="2400" dirty="0" smtClean="0">
                <a:solidFill>
                  <a:schemeClr val="accent6">
                    <a:lumMod val="50000"/>
                  </a:schemeClr>
                </a:solidFill>
              </a:rPr>
              <a:t> </a:t>
            </a:r>
            <a:r>
              <a:rPr lang="ru-RU" sz="2400" dirty="0">
                <a:solidFill>
                  <a:schemeClr val="accent6">
                    <a:lumMod val="50000"/>
                  </a:schemeClr>
                </a:solidFill>
              </a:rPr>
              <a:t>знакомство с книжной культурой, детской литературой, понимание на слух текстов различных жанров детской литературы; </a:t>
            </a:r>
            <a:endParaRPr lang="ru-RU" sz="2400" dirty="0" smtClean="0">
              <a:solidFill>
                <a:schemeClr val="accent6">
                  <a:lumMod val="50000"/>
                </a:schemeClr>
              </a:solidFill>
            </a:endParaRPr>
          </a:p>
          <a:p>
            <a:pPr marL="285750" indent="-285750">
              <a:buFont typeface="Arial" pitchFamily="34" charset="0"/>
              <a:buChar char="•"/>
            </a:pPr>
            <a:r>
              <a:rPr lang="ru-RU" sz="2400" dirty="0" smtClean="0">
                <a:solidFill>
                  <a:schemeClr val="accent6">
                    <a:lumMod val="50000"/>
                  </a:schemeClr>
                </a:solidFill>
              </a:rPr>
              <a:t>формирование </a:t>
            </a:r>
            <a:r>
              <a:rPr lang="ru-RU" sz="2400" dirty="0">
                <a:solidFill>
                  <a:schemeClr val="accent6">
                    <a:lumMod val="50000"/>
                  </a:schemeClr>
                </a:solidFill>
              </a:rPr>
              <a:t>звуковой аналитико-синтетической активности как предпосылки обучения </a:t>
            </a:r>
            <a:r>
              <a:rPr lang="ru-RU" sz="2400" dirty="0" smtClean="0">
                <a:solidFill>
                  <a:schemeClr val="accent6">
                    <a:lumMod val="50000"/>
                  </a:schemeClr>
                </a:solidFill>
              </a:rPr>
              <a:t>грамоте</a:t>
            </a:r>
            <a:endParaRPr lang="ru-RU" sz="2400" dirty="0">
              <a:solidFill>
                <a:schemeClr val="accent6">
                  <a:lumMod val="50000"/>
                </a:schemeClr>
              </a:solidFill>
            </a:endParaRPr>
          </a:p>
        </p:txBody>
      </p:sp>
    </p:spTree>
    <p:extLst>
      <p:ext uri="{BB962C8B-B14F-4D97-AF65-F5344CB8AC3E}">
        <p14:creationId xmlns:p14="http://schemas.microsoft.com/office/powerpoint/2010/main" val="2500660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3068"/>
            <a:ext cx="12192000" cy="6971067"/>
          </a:xfrm>
          <a:prstGeom prst="rect">
            <a:avLst/>
          </a:prstGeom>
        </p:spPr>
      </p:pic>
      <p:sp>
        <p:nvSpPr>
          <p:cNvPr id="4" name="TextBox 3"/>
          <p:cNvSpPr txBox="1"/>
          <p:nvPr/>
        </p:nvSpPr>
        <p:spPr>
          <a:xfrm>
            <a:off x="3580483" y="655770"/>
            <a:ext cx="237566" cy="369332"/>
          </a:xfrm>
          <a:prstGeom prst="rect">
            <a:avLst/>
          </a:prstGeom>
          <a:noFill/>
        </p:spPr>
        <p:txBody>
          <a:bodyPr wrap="none" rtlCol="0">
            <a:spAutoFit/>
          </a:bodyPr>
          <a:lstStyle/>
          <a:p>
            <a:r>
              <a:rPr lang="ru-RU" dirty="0" smtClean="0"/>
              <a:t> </a:t>
            </a:r>
            <a:endParaRPr lang="ru-RU" dirty="0"/>
          </a:p>
        </p:txBody>
      </p:sp>
      <p:sp>
        <p:nvSpPr>
          <p:cNvPr id="5" name="TextBox 4"/>
          <p:cNvSpPr txBox="1"/>
          <p:nvPr/>
        </p:nvSpPr>
        <p:spPr>
          <a:xfrm>
            <a:off x="7794901" y="840613"/>
            <a:ext cx="184731" cy="369332"/>
          </a:xfrm>
          <a:prstGeom prst="rect">
            <a:avLst/>
          </a:prstGeom>
          <a:noFill/>
        </p:spPr>
        <p:txBody>
          <a:bodyPr wrap="none" rtlCol="0">
            <a:spAutoFit/>
          </a:bodyPr>
          <a:lstStyle/>
          <a:p>
            <a:endParaRPr lang="ru-RU" dirty="0">
              <a:solidFill>
                <a:srgbClr val="FF0000"/>
              </a:solidFill>
            </a:endParaRPr>
          </a:p>
        </p:txBody>
      </p:sp>
      <p:sp>
        <p:nvSpPr>
          <p:cNvPr id="7" name="Прямоугольник 6"/>
          <p:cNvSpPr/>
          <p:nvPr/>
        </p:nvSpPr>
        <p:spPr>
          <a:xfrm>
            <a:off x="4149001" y="5237256"/>
            <a:ext cx="6096000" cy="369332"/>
          </a:xfrm>
          <a:prstGeom prst="rect">
            <a:avLst/>
          </a:prstGeom>
        </p:spPr>
        <p:txBody>
          <a:bodyPr>
            <a:spAutoFit/>
          </a:bodyPr>
          <a:lstStyle/>
          <a:p>
            <a:r>
              <a:rPr lang="ru-RU" dirty="0" smtClean="0"/>
              <a:t> </a:t>
            </a:r>
            <a:endParaRPr lang="ru-RU" dirty="0"/>
          </a:p>
        </p:txBody>
      </p:sp>
      <p:sp>
        <p:nvSpPr>
          <p:cNvPr id="9" name="TextBox 8"/>
          <p:cNvSpPr txBox="1"/>
          <p:nvPr/>
        </p:nvSpPr>
        <p:spPr>
          <a:xfrm>
            <a:off x="4149001" y="363382"/>
            <a:ext cx="5811527" cy="646331"/>
          </a:xfrm>
          <a:prstGeom prst="rect">
            <a:avLst/>
          </a:prstGeom>
          <a:noFill/>
        </p:spPr>
        <p:txBody>
          <a:bodyPr wrap="none" rtlCol="0">
            <a:spAutoFit/>
          </a:bodyPr>
          <a:lstStyle/>
          <a:p>
            <a:r>
              <a:rPr lang="ru-RU" sz="3600" b="1" dirty="0" smtClean="0">
                <a:solidFill>
                  <a:srgbClr val="C00000"/>
                </a:solidFill>
              </a:rPr>
              <a:t>Методы речевого развития:</a:t>
            </a:r>
            <a:endParaRPr lang="ru-RU" sz="3600" b="1" dirty="0">
              <a:solidFill>
                <a:srgbClr val="C00000"/>
              </a:solidFill>
            </a:endParaRPr>
          </a:p>
        </p:txBody>
      </p:sp>
      <p:sp>
        <p:nvSpPr>
          <p:cNvPr id="18" name="Скругленный прямоугольник 17"/>
          <p:cNvSpPr/>
          <p:nvPr/>
        </p:nvSpPr>
        <p:spPr>
          <a:xfrm>
            <a:off x="2755557" y="1368195"/>
            <a:ext cx="2866767" cy="42119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rgbClr val="FF0000"/>
                </a:solidFill>
              </a:rPr>
              <a:t>Наглядные:</a:t>
            </a:r>
          </a:p>
          <a:p>
            <a:pPr algn="ctr"/>
            <a:r>
              <a:rPr lang="ru-RU" dirty="0"/>
              <a:t>Непосредственное наблюдение и его разновидности (наблюдение в природе, экскурсии);</a:t>
            </a:r>
          </a:p>
          <a:p>
            <a:pPr algn="ctr"/>
            <a:r>
              <a:rPr lang="ru-RU" dirty="0"/>
              <a:t>Опосредованное наблюдение (изобразительная наглядность: рассматривание игрушек и картин, рассказывание по игрушкам и картинам).</a:t>
            </a:r>
          </a:p>
        </p:txBody>
      </p:sp>
      <p:sp>
        <p:nvSpPr>
          <p:cNvPr id="11" name="TextBox 10"/>
          <p:cNvSpPr txBox="1"/>
          <p:nvPr/>
        </p:nvSpPr>
        <p:spPr>
          <a:xfrm>
            <a:off x="5041557" y="1853514"/>
            <a:ext cx="1161535" cy="369332"/>
          </a:xfrm>
          <a:prstGeom prst="rect">
            <a:avLst/>
          </a:prstGeom>
          <a:noFill/>
        </p:spPr>
        <p:txBody>
          <a:bodyPr wrap="square" rtlCol="0">
            <a:spAutoFit/>
          </a:bodyPr>
          <a:lstStyle/>
          <a:p>
            <a:endParaRPr lang="ru-RU" dirty="0"/>
          </a:p>
        </p:txBody>
      </p:sp>
      <p:sp>
        <p:nvSpPr>
          <p:cNvPr id="20" name="Скругленный прямоугольник 19"/>
          <p:cNvSpPr/>
          <p:nvPr/>
        </p:nvSpPr>
        <p:spPr>
          <a:xfrm>
            <a:off x="5880872" y="2222846"/>
            <a:ext cx="2719431" cy="40791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a:solidFill>
                  <a:srgbClr val="FF0000"/>
                </a:solidFill>
              </a:rPr>
              <a:t>Словесные:</a:t>
            </a:r>
          </a:p>
          <a:p>
            <a:pPr algn="ctr"/>
            <a:r>
              <a:rPr lang="ru-RU" dirty="0"/>
              <a:t>Чтение и рассказывание художественных произведений;</a:t>
            </a:r>
          </a:p>
          <a:p>
            <a:pPr algn="ctr"/>
            <a:r>
              <a:rPr lang="ru-RU" dirty="0"/>
              <a:t>Заучивание наизусть;</a:t>
            </a:r>
          </a:p>
          <a:p>
            <a:pPr algn="ctr"/>
            <a:r>
              <a:rPr lang="ru-RU" dirty="0"/>
              <a:t>Пересказ;</a:t>
            </a:r>
          </a:p>
          <a:p>
            <a:pPr algn="ctr"/>
            <a:r>
              <a:rPr lang="ru-RU" dirty="0"/>
              <a:t>Обобщающая беседа;</a:t>
            </a:r>
          </a:p>
          <a:p>
            <a:pPr algn="ctr"/>
            <a:r>
              <a:rPr lang="ru-RU" dirty="0"/>
              <a:t>Рассказывание без опоры на наглядный материал.</a:t>
            </a:r>
          </a:p>
        </p:txBody>
      </p:sp>
      <p:sp>
        <p:nvSpPr>
          <p:cNvPr id="21" name="Скругленный прямоугольник 20"/>
          <p:cNvSpPr/>
          <p:nvPr/>
        </p:nvSpPr>
        <p:spPr>
          <a:xfrm>
            <a:off x="8995720" y="3039762"/>
            <a:ext cx="2607276" cy="37070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ru-RU" sz="2400" b="1" dirty="0">
                <a:solidFill>
                  <a:srgbClr val="FF0000"/>
                </a:solidFill>
              </a:rPr>
              <a:t>Практические:</a:t>
            </a:r>
          </a:p>
          <a:p>
            <a:pPr marL="285750" lvl="0" indent="-285750">
              <a:buFont typeface="Arial" panose="020B0604020202020204" pitchFamily="34" charset="0"/>
              <a:buChar char="•"/>
            </a:pPr>
            <a:r>
              <a:rPr lang="ru-RU" dirty="0">
                <a:solidFill>
                  <a:prstClr val="black"/>
                </a:solidFill>
              </a:rPr>
              <a:t>Дидактические игры;</a:t>
            </a:r>
          </a:p>
          <a:p>
            <a:pPr marL="285750" lvl="0" indent="-285750">
              <a:buFont typeface="Arial" panose="020B0604020202020204" pitchFamily="34" charset="0"/>
              <a:buChar char="•"/>
            </a:pPr>
            <a:r>
              <a:rPr lang="ru-RU" dirty="0">
                <a:solidFill>
                  <a:prstClr val="black"/>
                </a:solidFill>
              </a:rPr>
              <a:t>Игры-драматизации;</a:t>
            </a:r>
          </a:p>
          <a:p>
            <a:pPr marL="285750" lvl="0" indent="-285750">
              <a:buFont typeface="Arial" panose="020B0604020202020204" pitchFamily="34" charset="0"/>
              <a:buChar char="•"/>
            </a:pPr>
            <a:r>
              <a:rPr lang="ru-RU" dirty="0">
                <a:solidFill>
                  <a:prstClr val="black"/>
                </a:solidFill>
              </a:rPr>
              <a:t>Инсценировки;</a:t>
            </a:r>
          </a:p>
          <a:p>
            <a:pPr marL="285750" lvl="0" indent="-285750">
              <a:buFont typeface="Arial" panose="020B0604020202020204" pitchFamily="34" charset="0"/>
              <a:buChar char="•"/>
            </a:pPr>
            <a:r>
              <a:rPr lang="ru-RU" dirty="0">
                <a:solidFill>
                  <a:prstClr val="black"/>
                </a:solidFill>
              </a:rPr>
              <a:t>Дидактические упражнения;</a:t>
            </a:r>
          </a:p>
          <a:p>
            <a:pPr marL="285750" lvl="0" indent="-285750">
              <a:buFont typeface="Arial" panose="020B0604020202020204" pitchFamily="34" charset="0"/>
              <a:buChar char="•"/>
            </a:pPr>
            <a:r>
              <a:rPr lang="ru-RU" dirty="0">
                <a:solidFill>
                  <a:prstClr val="black"/>
                </a:solidFill>
              </a:rPr>
              <a:t>Хороводные игры.</a:t>
            </a:r>
          </a:p>
        </p:txBody>
      </p:sp>
    </p:spTree>
    <p:extLst>
      <p:ext uri="{BB962C8B-B14F-4D97-AF65-F5344CB8AC3E}">
        <p14:creationId xmlns:p14="http://schemas.microsoft.com/office/powerpoint/2010/main" val="3477419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034"/>
            <a:ext cx="12192000" cy="6858000"/>
          </a:xfrm>
          <a:prstGeom prst="rect">
            <a:avLst/>
          </a:prstGeom>
        </p:spPr>
      </p:pic>
      <p:sp>
        <p:nvSpPr>
          <p:cNvPr id="4" name="Прямоугольник 3"/>
          <p:cNvSpPr/>
          <p:nvPr/>
        </p:nvSpPr>
        <p:spPr>
          <a:xfrm>
            <a:off x="3919285" y="523273"/>
            <a:ext cx="5847050" cy="646331"/>
          </a:xfrm>
          <a:prstGeom prst="rect">
            <a:avLst/>
          </a:prstGeom>
        </p:spPr>
        <p:txBody>
          <a:bodyPr wrap="none">
            <a:spAutoFit/>
          </a:bodyPr>
          <a:lstStyle/>
          <a:p>
            <a:pPr lvl="0"/>
            <a:r>
              <a:rPr lang="ru-RU" sz="3600" b="1" dirty="0" smtClean="0">
                <a:solidFill>
                  <a:srgbClr val="C00000"/>
                </a:solidFill>
              </a:rPr>
              <a:t>Приемы </a:t>
            </a:r>
            <a:r>
              <a:rPr lang="ru-RU" sz="3600" b="1" dirty="0">
                <a:solidFill>
                  <a:srgbClr val="C00000"/>
                </a:solidFill>
              </a:rPr>
              <a:t>речевого развития:</a:t>
            </a:r>
          </a:p>
        </p:txBody>
      </p:sp>
      <p:sp>
        <p:nvSpPr>
          <p:cNvPr id="7" name="Скругленный прямоугольник 6"/>
          <p:cNvSpPr/>
          <p:nvPr/>
        </p:nvSpPr>
        <p:spPr>
          <a:xfrm>
            <a:off x="2780271" y="1442242"/>
            <a:ext cx="2520778" cy="39294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rgbClr val="FF0000"/>
                </a:solidFill>
              </a:rPr>
              <a:t>Словесные приемы:</a:t>
            </a:r>
          </a:p>
          <a:p>
            <a:pPr algn="ctr"/>
            <a:r>
              <a:rPr lang="ru-RU" dirty="0" smtClean="0"/>
              <a:t>Речевой образец,  повторное проговаривание,  объяснения, указания, оценка детской речи, вопрос</a:t>
            </a:r>
          </a:p>
          <a:p>
            <a:pPr algn="ctr"/>
            <a:endParaRPr lang="ru-RU" dirty="0" smtClean="0"/>
          </a:p>
        </p:txBody>
      </p:sp>
      <p:sp>
        <p:nvSpPr>
          <p:cNvPr id="8" name="Скругленный прямоугольник 7"/>
          <p:cNvSpPr/>
          <p:nvPr/>
        </p:nvSpPr>
        <p:spPr>
          <a:xfrm>
            <a:off x="5891338" y="1890585"/>
            <a:ext cx="2570207" cy="375645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rgbClr val="FF0000"/>
                </a:solidFill>
              </a:rPr>
              <a:t>Наглядные приемы:</a:t>
            </a:r>
          </a:p>
          <a:p>
            <a:pPr algn="ctr"/>
            <a:r>
              <a:rPr lang="ru-RU" dirty="0" smtClean="0"/>
              <a:t>Показ иллюстративного материала,  показ положения органов артикуляции при обучении правильному звукопроизношению</a:t>
            </a:r>
            <a:endParaRPr lang="ru-RU" dirty="0"/>
          </a:p>
        </p:txBody>
      </p:sp>
      <p:sp>
        <p:nvSpPr>
          <p:cNvPr id="9" name="Скругленный прямоугольник 8"/>
          <p:cNvSpPr/>
          <p:nvPr/>
        </p:nvSpPr>
        <p:spPr>
          <a:xfrm>
            <a:off x="8847436" y="2594919"/>
            <a:ext cx="2916195" cy="39788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400" b="1" dirty="0" smtClean="0">
                <a:solidFill>
                  <a:srgbClr val="FF0000"/>
                </a:solidFill>
              </a:rPr>
              <a:t>Игровые приемы:</a:t>
            </a:r>
          </a:p>
          <a:p>
            <a:pPr algn="ctr"/>
            <a:r>
              <a:rPr lang="ru-RU" dirty="0" smtClean="0">
                <a:solidFill>
                  <a:schemeClr val="tx1"/>
                </a:solidFill>
              </a:rPr>
              <a:t>Игровое сюжетно-событийное развёртывание, игровые проблемно-практические ситуации, игра-драматизация с акцентом на эмоциональное переживание, ролевые обучающие игры, дидактические игры</a:t>
            </a:r>
          </a:p>
          <a:p>
            <a:pPr algn="ctr"/>
            <a:endParaRPr lang="ru-RU" sz="2000" b="1" dirty="0">
              <a:solidFill>
                <a:srgbClr val="FF0000"/>
              </a:solidFill>
            </a:endParaRPr>
          </a:p>
        </p:txBody>
      </p:sp>
    </p:spTree>
    <p:extLst>
      <p:ext uri="{BB962C8B-B14F-4D97-AF65-F5344CB8AC3E}">
        <p14:creationId xmlns:p14="http://schemas.microsoft.com/office/powerpoint/2010/main" val="4271522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337169" y="1062892"/>
            <a:ext cx="8229600" cy="369332"/>
          </a:xfrm>
          <a:prstGeom prst="rect">
            <a:avLst/>
          </a:prstGeom>
          <a:noFill/>
        </p:spPr>
        <p:txBody>
          <a:bodyPr wrap="square" rtlCol="0">
            <a:spAutoFit/>
          </a:bodyPr>
          <a:lstStyle/>
          <a:p>
            <a:pPr algn="just"/>
            <a:r>
              <a:rPr lang="ru-RU" dirty="0" smtClean="0"/>
              <a:t>      </a:t>
            </a:r>
            <a:endParaRPr lang="ru-RU" dirty="0"/>
          </a:p>
        </p:txBody>
      </p:sp>
      <p:sp>
        <p:nvSpPr>
          <p:cNvPr id="6" name="TextBox 5"/>
          <p:cNvSpPr txBox="1"/>
          <p:nvPr/>
        </p:nvSpPr>
        <p:spPr>
          <a:xfrm>
            <a:off x="2494905" y="2399322"/>
            <a:ext cx="9214338" cy="923330"/>
          </a:xfrm>
          <a:prstGeom prst="rect">
            <a:avLst/>
          </a:prstGeom>
          <a:noFill/>
        </p:spPr>
        <p:txBody>
          <a:bodyPr wrap="square" rtlCol="0">
            <a:spAutoFit/>
          </a:bodyPr>
          <a:lstStyle/>
          <a:p>
            <a:endParaRPr lang="ru-RU" dirty="0" smtClean="0"/>
          </a:p>
          <a:p>
            <a:endParaRPr lang="ru-RU" i="1" dirty="0" smtClean="0"/>
          </a:p>
          <a:p>
            <a:endParaRPr lang="ru-RU" i="1" dirty="0"/>
          </a:p>
        </p:txBody>
      </p:sp>
      <p:sp>
        <p:nvSpPr>
          <p:cNvPr id="2" name="Прямоугольник 1"/>
          <p:cNvSpPr/>
          <p:nvPr/>
        </p:nvSpPr>
        <p:spPr>
          <a:xfrm>
            <a:off x="3656385" y="208519"/>
            <a:ext cx="7591168" cy="461665"/>
          </a:xfrm>
          <a:prstGeom prst="rect">
            <a:avLst/>
          </a:prstGeom>
        </p:spPr>
        <p:txBody>
          <a:bodyPr wrap="square">
            <a:spAutoFit/>
          </a:bodyPr>
          <a:lstStyle/>
          <a:p>
            <a:pPr lvl="0" algn="ctr"/>
            <a:r>
              <a:rPr lang="ru-RU" sz="2400" b="1" dirty="0">
                <a:solidFill>
                  <a:srgbClr val="FF0000"/>
                </a:solidFill>
              </a:rPr>
              <a:t>Особенности речевого развития детей 4-5 лет</a:t>
            </a:r>
          </a:p>
        </p:txBody>
      </p:sp>
      <p:sp>
        <p:nvSpPr>
          <p:cNvPr id="8" name="Прямоугольник 7"/>
          <p:cNvSpPr/>
          <p:nvPr/>
        </p:nvSpPr>
        <p:spPr>
          <a:xfrm>
            <a:off x="1729946" y="719137"/>
            <a:ext cx="10144897" cy="5427127"/>
          </a:xfrm>
          <a:prstGeom prst="rect">
            <a:avLst/>
          </a:prstGeom>
        </p:spPr>
        <p:txBody>
          <a:bodyPr wrap="square">
            <a:spAutoFit/>
          </a:bodyPr>
          <a:lstStyle/>
          <a:p>
            <a:pPr algn="just">
              <a:lnSpc>
                <a:spcPts val="1800"/>
              </a:lnSpc>
              <a:spcBef>
                <a:spcPts val="420"/>
              </a:spcBef>
              <a:spcAft>
                <a:spcPts val="960"/>
              </a:spcAft>
            </a:pPr>
            <a:r>
              <a:rPr lang="ru-RU" dirty="0">
                <a:solidFill>
                  <a:srgbClr val="000000"/>
                </a:solidFill>
                <a:ea typeface="Times New Roman"/>
              </a:rPr>
              <a:t>У ребенка пятого года жизни отмечаются значительные успехи в умственном и речевом развитии. </a:t>
            </a:r>
            <a:r>
              <a:rPr lang="ru-RU" dirty="0" smtClean="0">
                <a:solidFill>
                  <a:srgbClr val="000000"/>
                </a:solidFill>
                <a:ea typeface="Times New Roman"/>
              </a:rPr>
              <a:t>Малыш </a:t>
            </a:r>
            <a:r>
              <a:rPr lang="ru-RU" dirty="0">
                <a:solidFill>
                  <a:srgbClr val="000000"/>
                </a:solidFill>
                <a:ea typeface="Times New Roman"/>
              </a:rPr>
              <a:t>начинает выделять и называть наиболее существенные связи и точно отражать их в речи. Речь его становится разнообразней, точнее и богаче по содержанию. Возрастает устойчивость внимания к речи окружающих, он способен до конца выслушивать ответы взрослых.</a:t>
            </a:r>
            <a:endParaRPr lang="ru-RU" dirty="0">
              <a:ea typeface="Times New Roman"/>
            </a:endParaRPr>
          </a:p>
          <a:p>
            <a:pPr algn="just">
              <a:lnSpc>
                <a:spcPts val="1800"/>
              </a:lnSpc>
              <a:spcBef>
                <a:spcPts val="420"/>
              </a:spcBef>
              <a:spcAft>
                <a:spcPts val="960"/>
              </a:spcAft>
            </a:pPr>
            <a:r>
              <a:rPr lang="ru-RU" dirty="0">
                <a:solidFill>
                  <a:srgbClr val="000000"/>
                </a:solidFill>
                <a:ea typeface="Times New Roman"/>
              </a:rPr>
              <a:t>Значительно улучшается звукопроизношение: полностью исчезает смягченное произнесение согласных, редко наблюдается пропуск звуков и слогов. К 4 годам почти все дети произносят шипящие звуки, а к 5 годам появляются и звуки Л, Р. Итак, в 5 лет произношение всех звуков должно быть в норме. Но у некоторых детей еще остается неустойчивое произношение  некоторых звуков.</a:t>
            </a:r>
            <a:endParaRPr lang="ru-RU" dirty="0">
              <a:ea typeface="Times New Roman"/>
            </a:endParaRPr>
          </a:p>
          <a:p>
            <a:pPr algn="just">
              <a:lnSpc>
                <a:spcPts val="1800"/>
              </a:lnSpc>
              <a:spcBef>
                <a:spcPts val="420"/>
              </a:spcBef>
              <a:spcAft>
                <a:spcPts val="960"/>
              </a:spcAft>
            </a:pPr>
            <a:r>
              <a:rPr lang="ru-RU" dirty="0">
                <a:solidFill>
                  <a:srgbClr val="000000"/>
                </a:solidFill>
                <a:ea typeface="Times New Roman"/>
              </a:rPr>
              <a:t>На пятом году жизни ребенок способен узнавать на слух наличие того или иного звука в слове, подобрать слово на заданный звук. </a:t>
            </a:r>
            <a:endParaRPr lang="ru-RU" dirty="0">
              <a:ea typeface="Times New Roman"/>
            </a:endParaRPr>
          </a:p>
          <a:p>
            <a:pPr algn="just">
              <a:lnSpc>
                <a:spcPts val="1800"/>
              </a:lnSpc>
              <a:spcBef>
                <a:spcPts val="420"/>
              </a:spcBef>
              <a:spcAft>
                <a:spcPts val="960"/>
              </a:spcAft>
            </a:pPr>
            <a:r>
              <a:rPr lang="ru-RU" dirty="0">
                <a:solidFill>
                  <a:srgbClr val="000000"/>
                </a:solidFill>
                <a:ea typeface="Times New Roman"/>
              </a:rPr>
              <a:t>Если в 4 года словарь ребенка составлял 2500 слов, то в 5 лет уже 3000 слов. Это дает возможность ребенку полнее строить свои высказывания. В речи детей чаще появляются прилагательные, которыми они пользуются для обозначения признаков и качеств предметов, для определения цвета, кроме основных называют дополнительные (голубой, темный, оранжевый), начинают появляться притяжательные прилагательные – лисий хвост, заячья избушка, слова, указывающие на свойства предметов, качества, материал, из которого они сделаны (железный ключ). Все шире использует наречия, местоимения, сложные предлоги (из-под, около и др.), появляются обобщающие слова (посуда, одежда, мебель, овощи, фрукты).</a:t>
            </a:r>
            <a:endParaRPr lang="ru-RU" dirty="0">
              <a:ea typeface="Times New Roman"/>
            </a:endParaRPr>
          </a:p>
          <a:p>
            <a:pPr algn="just">
              <a:lnSpc>
                <a:spcPts val="1800"/>
              </a:lnSpc>
              <a:spcBef>
                <a:spcPts val="420"/>
              </a:spcBef>
              <a:spcAft>
                <a:spcPts val="960"/>
              </a:spcAft>
            </a:pPr>
            <a:r>
              <a:rPr lang="ru-RU" dirty="0">
                <a:solidFill>
                  <a:srgbClr val="000000"/>
                </a:solidFill>
                <a:ea typeface="Times New Roman"/>
              </a:rPr>
              <a:t>Свое высказывание ребенок строит из 2-3 простых распространенных предложений, сложносочиненные и сложноподчиненные предложения использует чаще, но всё еще мало</a:t>
            </a:r>
            <a:r>
              <a:rPr lang="ru-RU" dirty="0" smtClean="0">
                <a:solidFill>
                  <a:srgbClr val="000000"/>
                </a:solidFill>
                <a:ea typeface="Times New Roman"/>
              </a:rPr>
              <a:t>.</a:t>
            </a:r>
            <a:endParaRPr lang="ru-RU" dirty="0">
              <a:ea typeface="Times New Roman"/>
            </a:endParaRPr>
          </a:p>
        </p:txBody>
      </p:sp>
    </p:spTree>
    <p:extLst>
      <p:ext uri="{BB962C8B-B14F-4D97-AF65-F5344CB8AC3E}">
        <p14:creationId xmlns:p14="http://schemas.microsoft.com/office/powerpoint/2010/main" val="1142838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2922588"/>
            <a:ext cx="10517187"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454875" y="298266"/>
            <a:ext cx="9444681" cy="5955476"/>
          </a:xfrm>
          <a:prstGeom prst="rect">
            <a:avLst/>
          </a:prstGeom>
        </p:spPr>
        <p:txBody>
          <a:bodyPr wrap="square">
            <a:spAutoFit/>
          </a:bodyPr>
          <a:lstStyle/>
          <a:p>
            <a:pPr lvl="0" algn="just">
              <a:lnSpc>
                <a:spcPts val="1800"/>
              </a:lnSpc>
              <a:spcBef>
                <a:spcPts val="420"/>
              </a:spcBef>
              <a:spcAft>
                <a:spcPts val="960"/>
              </a:spcAft>
            </a:pPr>
            <a:r>
              <a:rPr lang="ru-RU" dirty="0">
                <a:solidFill>
                  <a:srgbClr val="000000"/>
                </a:solidFill>
                <a:ea typeface="Times New Roman"/>
              </a:rPr>
              <a:t>Рост словаря, употребление сложных предложений приводит к тому, что дети чаще допускают грамматические ошибки: «</a:t>
            </a:r>
            <a:r>
              <a:rPr lang="ru-RU" dirty="0" err="1">
                <a:solidFill>
                  <a:srgbClr val="000000"/>
                </a:solidFill>
                <a:ea typeface="Times New Roman"/>
              </a:rPr>
              <a:t>хочут</a:t>
            </a:r>
            <a:r>
              <a:rPr lang="ru-RU" dirty="0">
                <a:solidFill>
                  <a:srgbClr val="000000"/>
                </a:solidFill>
                <a:ea typeface="Times New Roman"/>
              </a:rPr>
              <a:t>» вместо хотят, «красная» мяч.</a:t>
            </a:r>
            <a:endParaRPr lang="ru-RU" dirty="0">
              <a:solidFill>
                <a:prstClr val="black"/>
              </a:solidFill>
              <a:ea typeface="Times New Roman"/>
            </a:endParaRPr>
          </a:p>
          <a:p>
            <a:pPr lvl="0" algn="just">
              <a:lnSpc>
                <a:spcPts val="1800"/>
              </a:lnSpc>
              <a:spcBef>
                <a:spcPts val="420"/>
              </a:spcBef>
              <a:spcAft>
                <a:spcPts val="960"/>
              </a:spcAft>
            </a:pPr>
            <a:r>
              <a:rPr lang="ru-RU" dirty="0">
                <a:solidFill>
                  <a:srgbClr val="000000"/>
                </a:solidFill>
                <a:ea typeface="Times New Roman"/>
              </a:rPr>
              <a:t>Некоторые дети в этом возрасте могут пересказать текст прочитанной сказки или рассказа. Однако многие все еще не могут самостоятельно без помощи взрослых связно, последовательно и точно пересказать текст.</a:t>
            </a:r>
            <a:endParaRPr lang="ru-RU" dirty="0">
              <a:solidFill>
                <a:prstClr val="black"/>
              </a:solidFill>
              <a:ea typeface="Times New Roman"/>
            </a:endParaRPr>
          </a:p>
          <a:p>
            <a:pPr lvl="0" algn="just">
              <a:lnSpc>
                <a:spcPts val="1800"/>
              </a:lnSpc>
              <a:spcBef>
                <a:spcPts val="420"/>
              </a:spcBef>
              <a:spcAft>
                <a:spcPts val="960"/>
              </a:spcAft>
            </a:pPr>
            <a:r>
              <a:rPr lang="ru-RU" dirty="0">
                <a:solidFill>
                  <a:srgbClr val="000000"/>
                </a:solidFill>
                <a:ea typeface="Times New Roman"/>
              </a:rPr>
              <a:t>Достаточный речевой слух дает возможность ребенку различать в речи взрослых повышение и понижение громкости голоса, интонации. Дети могут сами воспроизводить различные интонации, подражая героям сказки.</a:t>
            </a:r>
            <a:endParaRPr lang="ru-RU" dirty="0">
              <a:solidFill>
                <a:prstClr val="black"/>
              </a:solidFill>
              <a:ea typeface="Times New Roman"/>
            </a:endParaRPr>
          </a:p>
          <a:p>
            <a:pPr lvl="0" algn="just">
              <a:lnSpc>
                <a:spcPts val="1800"/>
              </a:lnSpc>
              <a:spcBef>
                <a:spcPts val="420"/>
              </a:spcBef>
              <a:spcAft>
                <a:spcPts val="960"/>
              </a:spcAft>
            </a:pPr>
            <a:r>
              <a:rPr lang="ru-RU" dirty="0">
                <a:solidFill>
                  <a:srgbClr val="000000"/>
                </a:solidFill>
                <a:ea typeface="Times New Roman"/>
              </a:rPr>
              <a:t>Чем старше становится ребенок, тем большее влияние на его речевое развитие оказывает семья. Домашним нужно следить за своей речью: говорить не быстро, правильно произносить слова, интонация должна быть спокойная. </a:t>
            </a:r>
            <a:endParaRPr lang="ru-RU" dirty="0">
              <a:solidFill>
                <a:prstClr val="black"/>
              </a:solidFill>
              <a:ea typeface="Times New Roman"/>
            </a:endParaRPr>
          </a:p>
          <a:p>
            <a:pPr lvl="0" algn="just">
              <a:lnSpc>
                <a:spcPts val="1800"/>
              </a:lnSpc>
              <a:spcBef>
                <a:spcPts val="420"/>
              </a:spcBef>
              <a:spcAft>
                <a:spcPts val="960"/>
              </a:spcAft>
            </a:pPr>
            <a:r>
              <a:rPr lang="ru-RU" dirty="0">
                <a:solidFill>
                  <a:srgbClr val="000000"/>
                </a:solidFill>
                <a:ea typeface="Times New Roman"/>
              </a:rPr>
              <a:t>Необходимо ежедневно читать ребенку книги, учить больше стихов</a:t>
            </a:r>
            <a:r>
              <a:rPr lang="ru-RU" dirty="0" smtClean="0">
                <a:solidFill>
                  <a:srgbClr val="000000"/>
                </a:solidFill>
                <a:ea typeface="Times New Roman"/>
              </a:rPr>
              <a:t>.</a:t>
            </a:r>
            <a:endParaRPr lang="ru-RU" sz="2000" b="1" i="1" dirty="0">
              <a:solidFill>
                <a:srgbClr val="000000"/>
              </a:solidFill>
              <a:latin typeface="Cambria"/>
              <a:ea typeface="Times New Roman"/>
              <a:cs typeface="Tahoma"/>
            </a:endParaRPr>
          </a:p>
          <a:p>
            <a:pPr lvl="0"/>
            <a:r>
              <a:rPr lang="ru-RU" sz="2000" b="1" i="1" dirty="0">
                <a:solidFill>
                  <a:srgbClr val="FF0000"/>
                </a:solidFill>
                <a:latin typeface="Cambria"/>
                <a:ea typeface="Times New Roman"/>
                <a:cs typeface="Tahoma"/>
              </a:rPr>
              <a:t>Основные задачи речевого развития  детей пятого года жизни:</a:t>
            </a:r>
          </a:p>
          <a:p>
            <a:pPr marL="285750" lvl="0" indent="-285750">
              <a:buFont typeface="Arial" pitchFamily="34" charset="0"/>
              <a:buChar char="•"/>
            </a:pPr>
            <a:r>
              <a:rPr lang="ru-RU" dirty="0">
                <a:solidFill>
                  <a:srgbClr val="000000"/>
                </a:solidFill>
                <a:ea typeface="Times New Roman"/>
                <a:cs typeface="Tahoma"/>
              </a:rPr>
              <a:t>Развитие звуковой культуры речи; </a:t>
            </a:r>
          </a:p>
          <a:p>
            <a:pPr marL="285750" lvl="0" indent="-285750">
              <a:buFont typeface="Arial" pitchFamily="34" charset="0"/>
              <a:buChar char="•"/>
            </a:pPr>
            <a:r>
              <a:rPr lang="ru-RU" dirty="0">
                <a:solidFill>
                  <a:srgbClr val="000000"/>
                </a:solidFill>
                <a:ea typeface="Times New Roman"/>
                <a:cs typeface="Tahoma"/>
              </a:rPr>
              <a:t>Формирование грамматического строя речи; </a:t>
            </a:r>
          </a:p>
          <a:p>
            <a:pPr marL="285750" lvl="0" indent="-285750">
              <a:buFont typeface="Arial" pitchFamily="34" charset="0"/>
              <a:buChar char="•"/>
            </a:pPr>
            <a:r>
              <a:rPr lang="ru-RU" dirty="0">
                <a:solidFill>
                  <a:srgbClr val="000000"/>
                </a:solidFill>
                <a:ea typeface="Times New Roman"/>
                <a:cs typeface="Tahoma"/>
              </a:rPr>
              <a:t>Обогащение словарного запаса; </a:t>
            </a:r>
          </a:p>
          <a:p>
            <a:pPr marL="285750" lvl="0" indent="-285750">
              <a:buFont typeface="Arial" pitchFamily="34" charset="0"/>
              <a:buChar char="•"/>
            </a:pPr>
            <a:r>
              <a:rPr lang="ru-RU" dirty="0">
                <a:solidFill>
                  <a:srgbClr val="000000"/>
                </a:solidFill>
                <a:ea typeface="Times New Roman"/>
                <a:cs typeface="Tahoma"/>
              </a:rPr>
              <a:t>Развитие связной речи. </a:t>
            </a:r>
          </a:p>
          <a:p>
            <a:pPr lvl="0"/>
            <a:r>
              <a:rPr lang="ru-RU" dirty="0">
                <a:solidFill>
                  <a:srgbClr val="000000"/>
                </a:solidFill>
                <a:ea typeface="Times New Roman"/>
                <a:cs typeface="Tahoma"/>
              </a:rPr>
              <a:t>Речь ребенка формируется поэтапно и на каждом возрастном этапе решаются свои задачи речевого развития ребенка.</a:t>
            </a:r>
          </a:p>
          <a:p>
            <a:pPr lvl="0"/>
            <a:r>
              <a:rPr lang="ru-RU" sz="2000" dirty="0" smtClean="0">
                <a:solidFill>
                  <a:srgbClr val="000000"/>
                </a:solidFill>
                <a:latin typeface="Cambria"/>
                <a:ea typeface="Times New Roman"/>
                <a:cs typeface="Tahoma"/>
              </a:rPr>
              <a:t>Рассмотрим кратко каждый раздел:</a:t>
            </a:r>
            <a:endParaRPr lang="ru-RU" sz="2000" dirty="0">
              <a:solidFill>
                <a:srgbClr val="000000"/>
              </a:solidFill>
              <a:latin typeface="Cambria"/>
              <a:ea typeface="Times New Roman"/>
              <a:cs typeface="Tahoma"/>
            </a:endParaRPr>
          </a:p>
        </p:txBody>
      </p:sp>
    </p:spTree>
    <p:extLst>
      <p:ext uri="{BB962C8B-B14F-4D97-AF65-F5344CB8AC3E}">
        <p14:creationId xmlns:p14="http://schemas.microsoft.com/office/powerpoint/2010/main" val="161795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2817341" y="181854"/>
            <a:ext cx="6054810" cy="523220"/>
          </a:xfrm>
          <a:prstGeom prst="rect">
            <a:avLst/>
          </a:prstGeom>
        </p:spPr>
        <p:txBody>
          <a:bodyPr wrap="square">
            <a:spAutoFit/>
          </a:bodyPr>
          <a:lstStyle/>
          <a:p>
            <a:pPr>
              <a:spcAft>
                <a:spcPts val="0"/>
              </a:spcAft>
            </a:pPr>
            <a:r>
              <a:rPr lang="ru-RU" sz="2400" b="1" dirty="0" smtClean="0">
                <a:solidFill>
                  <a:srgbClr val="FF0000"/>
                </a:solidFill>
                <a:ea typeface="Calibri"/>
                <a:cs typeface="Times New Roman"/>
              </a:rPr>
              <a:t>1. </a:t>
            </a:r>
            <a:r>
              <a:rPr lang="ru-RU" sz="2800" b="1" dirty="0" smtClean="0">
                <a:solidFill>
                  <a:srgbClr val="FF0000"/>
                </a:solidFill>
                <a:ea typeface="Calibri"/>
                <a:cs typeface="Times New Roman"/>
              </a:rPr>
              <a:t>Развитие звуковой </a:t>
            </a:r>
            <a:r>
              <a:rPr lang="ru-RU" sz="2800" b="1" dirty="0">
                <a:solidFill>
                  <a:srgbClr val="FF0000"/>
                </a:solidFill>
                <a:ea typeface="Calibri"/>
                <a:cs typeface="Times New Roman"/>
              </a:rPr>
              <a:t>культуры речи</a:t>
            </a:r>
            <a:r>
              <a:rPr lang="ru-RU" sz="2800" b="1" dirty="0" smtClean="0">
                <a:solidFill>
                  <a:srgbClr val="FF0000"/>
                </a:solidFill>
                <a:ea typeface="Calibri"/>
                <a:cs typeface="Times New Roman"/>
              </a:rPr>
              <a:t>.</a:t>
            </a:r>
          </a:p>
        </p:txBody>
      </p:sp>
      <p:sp>
        <p:nvSpPr>
          <p:cNvPr id="2" name="Прямоугольник 1"/>
          <p:cNvSpPr/>
          <p:nvPr/>
        </p:nvSpPr>
        <p:spPr>
          <a:xfrm>
            <a:off x="1804086" y="671691"/>
            <a:ext cx="10037805" cy="6186309"/>
          </a:xfrm>
          <a:prstGeom prst="rect">
            <a:avLst/>
          </a:prstGeom>
        </p:spPr>
        <p:txBody>
          <a:bodyPr wrap="square">
            <a:spAutoFit/>
          </a:bodyPr>
          <a:lstStyle/>
          <a:p>
            <a:pPr algn="just"/>
            <a:r>
              <a:rPr lang="ru-RU" dirty="0" smtClean="0">
                <a:solidFill>
                  <a:srgbClr val="000000"/>
                </a:solidFill>
              </a:rPr>
              <a:t>               Звуковая культура речи включает в себя развитие речевого слуха, звукопроизношение, речевое дыхание при произнесении слов м фраз.  </a:t>
            </a:r>
          </a:p>
          <a:p>
            <a:pPr algn="just"/>
            <a:r>
              <a:rPr lang="ru-RU" dirty="0" smtClean="0">
                <a:solidFill>
                  <a:srgbClr val="000000"/>
                </a:solidFill>
              </a:rPr>
              <a:t>Фонематический слух – способность различать звуки речи. Именно благодаря фонематическому слуху ребенок доводит неправильное произношение до нормы.</a:t>
            </a:r>
          </a:p>
          <a:p>
            <a:pPr algn="just"/>
            <a:r>
              <a:rPr lang="ru-RU" dirty="0" smtClean="0">
                <a:solidFill>
                  <a:srgbClr val="000000"/>
                </a:solidFill>
              </a:rPr>
              <a:t>Ребенок с хорошо развитым фонематическим слухом способен:</a:t>
            </a:r>
          </a:p>
          <a:p>
            <a:pPr marL="285750" indent="-285750" algn="just">
              <a:buFontTx/>
              <a:buChar char="-"/>
            </a:pPr>
            <a:r>
              <a:rPr lang="ru-RU" dirty="0" smtClean="0">
                <a:solidFill>
                  <a:srgbClr val="000000"/>
                </a:solidFill>
              </a:rPr>
              <a:t>Опознавать звук в речевом потоке;</a:t>
            </a:r>
          </a:p>
          <a:p>
            <a:pPr marL="285750" indent="-285750" algn="just">
              <a:buFontTx/>
              <a:buChar char="-"/>
            </a:pPr>
            <a:r>
              <a:rPr lang="ru-RU" dirty="0" smtClean="0">
                <a:solidFill>
                  <a:srgbClr val="000000"/>
                </a:solidFill>
              </a:rPr>
              <a:t>Различать слова, состоящие из одних и тех же звуков, расположенных в определённой последовательности (насос, сосна);</a:t>
            </a:r>
          </a:p>
          <a:p>
            <a:pPr marL="285750" indent="-285750" algn="just">
              <a:buFontTx/>
              <a:buChar char="-"/>
            </a:pPr>
            <a:r>
              <a:rPr lang="ru-RU" dirty="0" smtClean="0">
                <a:solidFill>
                  <a:srgbClr val="000000"/>
                </a:solidFill>
              </a:rPr>
              <a:t>Понимать значение слов, различающихся одни звуком (мишка – миска);</a:t>
            </a:r>
          </a:p>
          <a:p>
            <a:pPr algn="just"/>
            <a:r>
              <a:rPr lang="ru-RU" dirty="0">
                <a:solidFill>
                  <a:srgbClr val="000000"/>
                </a:solidFill>
              </a:rPr>
              <a:t> Благодаря достаточно развитому речевому слуху дошкольник различает в речи взрослых повышение и снижение силы голоса, замечает ускорение или замедление темпа речи, испытывает различные интонационные средства выразительности. Ребенок этого возраста может точно воспроизводить различные интонации, выражать интонационное отношение к говорящему.</a:t>
            </a:r>
            <a:endParaRPr lang="ru-RU" dirty="0" smtClean="0">
              <a:solidFill>
                <a:srgbClr val="000000"/>
              </a:solidFill>
            </a:endParaRPr>
          </a:p>
          <a:p>
            <a:pPr algn="just"/>
            <a:r>
              <a:rPr lang="ru-RU" dirty="0" smtClean="0">
                <a:solidFill>
                  <a:srgbClr val="000000"/>
                </a:solidFill>
              </a:rPr>
              <a:t>На базе фонематического слуха у ребенка формируется фонетический слух – способность слежения за непрерывным потоком слогов.</a:t>
            </a:r>
          </a:p>
          <a:p>
            <a:pPr algn="just"/>
            <a:r>
              <a:rPr lang="ru-RU" b="1" dirty="0" smtClean="0">
                <a:solidFill>
                  <a:srgbClr val="FF0000"/>
                </a:solidFill>
              </a:rPr>
              <a:t>Звукопроизношение</a:t>
            </a:r>
            <a:r>
              <a:rPr lang="ru-RU" dirty="0" smtClean="0">
                <a:solidFill>
                  <a:srgbClr val="FF0000"/>
                </a:solidFill>
              </a:rPr>
              <a:t>. </a:t>
            </a:r>
            <a:r>
              <a:rPr lang="ru-RU" dirty="0" smtClean="0"/>
              <a:t>В 4 года ребенок более четко и правильно произносит многие звуки родного языка; практически исчезает смягчённое произношение согласных звуков; исчезают замены свистящих и шипящих звуков звуками </a:t>
            </a:r>
            <a:r>
              <a:rPr lang="en-US" dirty="0" smtClean="0"/>
              <a:t>[</a:t>
            </a:r>
            <a:r>
              <a:rPr lang="ru-RU" dirty="0" smtClean="0"/>
              <a:t>т </a:t>
            </a:r>
            <a:r>
              <a:rPr lang="en-US" dirty="0" smtClean="0"/>
              <a:t>]</a:t>
            </a:r>
            <a:r>
              <a:rPr lang="ru-RU" dirty="0" smtClean="0"/>
              <a:t> </a:t>
            </a:r>
            <a:r>
              <a:rPr lang="ru-RU" dirty="0"/>
              <a:t>и</a:t>
            </a:r>
            <a:r>
              <a:rPr lang="ru-RU" dirty="0" smtClean="0"/>
              <a:t> </a:t>
            </a:r>
            <a:r>
              <a:rPr lang="en-US" dirty="0" smtClean="0"/>
              <a:t>[</a:t>
            </a:r>
            <a:r>
              <a:rPr lang="ru-RU" dirty="0" smtClean="0"/>
              <a:t>д</a:t>
            </a:r>
            <a:r>
              <a:rPr lang="en-US" dirty="0" smtClean="0"/>
              <a:t>]</a:t>
            </a:r>
            <a:r>
              <a:rPr lang="ru-RU" dirty="0" smtClean="0"/>
              <a:t>;  шипящих звуков</a:t>
            </a:r>
            <a:r>
              <a:rPr lang="en-US" dirty="0">
                <a:solidFill>
                  <a:prstClr val="black"/>
                </a:solidFill>
              </a:rPr>
              <a:t> </a:t>
            </a:r>
            <a:r>
              <a:rPr lang="en-US" dirty="0" smtClean="0">
                <a:solidFill>
                  <a:prstClr val="black"/>
                </a:solidFill>
              </a:rPr>
              <a:t>[</a:t>
            </a:r>
            <a:r>
              <a:rPr lang="ru-RU" dirty="0">
                <a:solidFill>
                  <a:prstClr val="black"/>
                </a:solidFill>
              </a:rPr>
              <a:t>ш</a:t>
            </a:r>
            <a:r>
              <a:rPr lang="en-US" dirty="0" smtClean="0">
                <a:solidFill>
                  <a:prstClr val="black"/>
                </a:solidFill>
              </a:rPr>
              <a:t>]</a:t>
            </a:r>
            <a:r>
              <a:rPr lang="ru-RU" dirty="0" smtClean="0">
                <a:solidFill>
                  <a:prstClr val="black"/>
                </a:solidFill>
              </a:rPr>
              <a:t> , </a:t>
            </a:r>
            <a:r>
              <a:rPr lang="en-US" dirty="0" smtClean="0">
                <a:solidFill>
                  <a:prstClr val="black"/>
                </a:solidFill>
              </a:rPr>
              <a:t>[</a:t>
            </a:r>
            <a:r>
              <a:rPr lang="ru-RU" dirty="0">
                <a:solidFill>
                  <a:prstClr val="black"/>
                </a:solidFill>
              </a:rPr>
              <a:t>ж</a:t>
            </a:r>
            <a:r>
              <a:rPr lang="en-US" dirty="0" smtClean="0">
                <a:solidFill>
                  <a:prstClr val="black"/>
                </a:solidFill>
              </a:rPr>
              <a:t>]</a:t>
            </a:r>
            <a:r>
              <a:rPr lang="ru-RU" dirty="0" smtClean="0">
                <a:solidFill>
                  <a:prstClr val="black"/>
                </a:solidFill>
              </a:rPr>
              <a:t>,</a:t>
            </a:r>
            <a:r>
              <a:rPr lang="en-US" dirty="0" smtClean="0">
                <a:solidFill>
                  <a:prstClr val="black"/>
                </a:solidFill>
              </a:rPr>
              <a:t> [</a:t>
            </a:r>
            <a:r>
              <a:rPr lang="ru-RU" dirty="0" smtClean="0">
                <a:solidFill>
                  <a:prstClr val="black"/>
                </a:solidFill>
              </a:rPr>
              <a:t>ч </a:t>
            </a:r>
            <a:r>
              <a:rPr lang="en-US" dirty="0" smtClean="0">
                <a:solidFill>
                  <a:prstClr val="black"/>
                </a:solidFill>
              </a:rPr>
              <a:t>]</a:t>
            </a:r>
            <a:r>
              <a:rPr lang="ru-RU" dirty="0" smtClean="0">
                <a:solidFill>
                  <a:prstClr val="black"/>
                </a:solidFill>
              </a:rPr>
              <a:t>, </a:t>
            </a:r>
            <a:r>
              <a:rPr lang="en-US" dirty="0" smtClean="0">
                <a:solidFill>
                  <a:prstClr val="black"/>
                </a:solidFill>
              </a:rPr>
              <a:t>[</a:t>
            </a:r>
            <a:r>
              <a:rPr lang="ru-RU" dirty="0" smtClean="0">
                <a:solidFill>
                  <a:prstClr val="black"/>
                </a:solidFill>
              </a:rPr>
              <a:t>щ</a:t>
            </a:r>
            <a:r>
              <a:rPr lang="en-US" dirty="0" smtClean="0">
                <a:solidFill>
                  <a:prstClr val="black"/>
                </a:solidFill>
              </a:rPr>
              <a:t>]</a:t>
            </a:r>
            <a:r>
              <a:rPr lang="ru-RU" dirty="0" smtClean="0">
                <a:solidFill>
                  <a:prstClr val="black"/>
                </a:solidFill>
              </a:rPr>
              <a:t> свистящими </a:t>
            </a:r>
            <a:r>
              <a:rPr lang="en-US" dirty="0" smtClean="0">
                <a:solidFill>
                  <a:prstClr val="black"/>
                </a:solidFill>
              </a:rPr>
              <a:t>[</a:t>
            </a:r>
            <a:r>
              <a:rPr lang="ru-RU" dirty="0">
                <a:solidFill>
                  <a:prstClr val="black"/>
                </a:solidFill>
              </a:rPr>
              <a:t>с</a:t>
            </a:r>
            <a:r>
              <a:rPr lang="en-US" dirty="0" smtClean="0">
                <a:solidFill>
                  <a:prstClr val="black"/>
                </a:solidFill>
              </a:rPr>
              <a:t>]</a:t>
            </a:r>
            <a:r>
              <a:rPr lang="ru-RU" dirty="0">
                <a:solidFill>
                  <a:prstClr val="black"/>
                </a:solidFill>
              </a:rPr>
              <a:t>,</a:t>
            </a:r>
            <a:r>
              <a:rPr lang="ru-RU" dirty="0" smtClean="0">
                <a:solidFill>
                  <a:prstClr val="black"/>
                </a:solidFill>
              </a:rPr>
              <a:t> </a:t>
            </a:r>
            <a:r>
              <a:rPr lang="en-US" dirty="0" smtClean="0">
                <a:solidFill>
                  <a:prstClr val="black"/>
                </a:solidFill>
              </a:rPr>
              <a:t>[</a:t>
            </a:r>
            <a:r>
              <a:rPr lang="ru-RU" dirty="0" smtClean="0">
                <a:solidFill>
                  <a:prstClr val="black"/>
                </a:solidFill>
              </a:rPr>
              <a:t>з</a:t>
            </a:r>
            <a:r>
              <a:rPr lang="en-US" dirty="0" smtClean="0">
                <a:solidFill>
                  <a:prstClr val="black"/>
                </a:solidFill>
              </a:rPr>
              <a:t>]</a:t>
            </a:r>
            <a:r>
              <a:rPr lang="ru-RU" dirty="0" smtClean="0">
                <a:solidFill>
                  <a:prstClr val="black"/>
                </a:solidFill>
              </a:rPr>
              <a:t>, </a:t>
            </a:r>
            <a:r>
              <a:rPr lang="en-US" dirty="0" smtClean="0">
                <a:solidFill>
                  <a:prstClr val="black"/>
                </a:solidFill>
              </a:rPr>
              <a:t>[</a:t>
            </a:r>
            <a:r>
              <a:rPr lang="ru-RU" dirty="0">
                <a:solidFill>
                  <a:prstClr val="black"/>
                </a:solidFill>
              </a:rPr>
              <a:t>ц</a:t>
            </a:r>
            <a:r>
              <a:rPr lang="en-US" dirty="0" smtClean="0">
                <a:solidFill>
                  <a:prstClr val="black"/>
                </a:solidFill>
              </a:rPr>
              <a:t>]</a:t>
            </a:r>
            <a:r>
              <a:rPr lang="ru-RU" dirty="0" smtClean="0">
                <a:solidFill>
                  <a:prstClr val="black"/>
                </a:solidFill>
              </a:rPr>
              <a:t>. При этом шипящие могут произноситься еще недостаточно четко. Многие дети не произносят звук </a:t>
            </a:r>
            <a:r>
              <a:rPr lang="en-US" dirty="0" smtClean="0">
                <a:solidFill>
                  <a:prstClr val="black"/>
                </a:solidFill>
              </a:rPr>
              <a:t>[</a:t>
            </a:r>
            <a:r>
              <a:rPr lang="ru-RU" dirty="0">
                <a:solidFill>
                  <a:prstClr val="black"/>
                </a:solidFill>
              </a:rPr>
              <a:t>р</a:t>
            </a:r>
            <a:r>
              <a:rPr lang="en-US" dirty="0" smtClean="0">
                <a:solidFill>
                  <a:prstClr val="black"/>
                </a:solidFill>
              </a:rPr>
              <a:t>]</a:t>
            </a:r>
            <a:r>
              <a:rPr lang="ru-RU" dirty="0" smtClean="0">
                <a:solidFill>
                  <a:prstClr val="black"/>
                </a:solidFill>
              </a:rPr>
              <a:t>. В редких случаях его пропускают в словах. Для детей среднего дошкольного возраста  характерна неустойчивость произношения звуков. Например, ребенок произносит звук то правильно, то неправильно, иногда даже в одном и том же слове. </a:t>
            </a:r>
            <a:endParaRPr lang="ru-RU" dirty="0" smtClean="0"/>
          </a:p>
        </p:txBody>
      </p:sp>
    </p:spTree>
    <p:extLst>
      <p:ext uri="{BB962C8B-B14F-4D97-AF65-F5344CB8AC3E}">
        <p14:creationId xmlns:p14="http://schemas.microsoft.com/office/powerpoint/2010/main" val="1142838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2454</Words>
  <Application>Microsoft Office PowerPoint</Application>
  <PresentationFormat>Произвольный</PresentationFormat>
  <Paragraphs>206</Paragraphs>
  <Slides>18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79517</cp:lastModifiedBy>
  <cp:revision>172</cp:revision>
  <dcterms:created xsi:type="dcterms:W3CDTF">2016-01-14T13:17:42Z</dcterms:created>
  <dcterms:modified xsi:type="dcterms:W3CDTF">2022-10-20T15:48:06Z</dcterms:modified>
</cp:coreProperties>
</file>