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6" r:id="rId4"/>
    <p:sldId id="267" r:id="rId5"/>
    <p:sldId id="265" r:id="rId6"/>
    <p:sldId id="268" r:id="rId7"/>
    <p:sldId id="269" r:id="rId8"/>
    <p:sldId id="271" r:id="rId9"/>
    <p:sldId id="272" r:id="rId10"/>
    <p:sldId id="273" r:id="rId11"/>
    <p:sldId id="274" r:id="rId12"/>
    <p:sldId id="275" r:id="rId13"/>
    <p:sldId id="276" r:id="rId14"/>
    <p:sldId id="280" r:id="rId15"/>
    <p:sldId id="278" r:id="rId16"/>
    <p:sldId id="279" r:id="rId17"/>
    <p:sldId id="277" r:id="rId18"/>
    <p:sldId id="281" r:id="rId19"/>
    <p:sldId id="282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754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4712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0711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5349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2782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868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921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2162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254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545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9041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7D5A0-035A-4CDF-A413-2A4093C7E3BE}" type="datetimeFigureOut">
              <a:rPr lang="ru-RU" smtClean="0"/>
              <a:pPr/>
              <a:t>21.08.2016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C7E20-7EAE-4982-84A8-8DAC6B186B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3501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skunova.3dn.ru/risunok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муниципальное автономное дошкольное образовательное учреждение «2-Пристанский детский сад «Полянка»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600200"/>
            <a:ext cx="5400600" cy="452596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Семинар-практикум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«Математические игры»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508104" y="4653136"/>
            <a:ext cx="338437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2060"/>
                </a:solidFill>
              </a:rPr>
              <a:t>Воспитатель: </a:t>
            </a:r>
            <a:r>
              <a:rPr lang="ru-RU" sz="2000" b="1" dirty="0" err="1" smtClean="0">
                <a:solidFill>
                  <a:srgbClr val="002060"/>
                </a:solidFill>
              </a:rPr>
              <a:t>Прейма</a:t>
            </a:r>
            <a:r>
              <a:rPr lang="ru-RU" sz="2000" b="1" dirty="0" smtClean="0">
                <a:solidFill>
                  <a:srgbClr val="002060"/>
                </a:solidFill>
              </a:rPr>
              <a:t> Анна Александровна</a:t>
            </a:r>
            <a:endParaRPr lang="ru-RU" sz="20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60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7787208" cy="5073427"/>
          </a:xfrm>
        </p:spPr>
        <p:txBody>
          <a:bodyPr>
            <a:normAutofit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000" i="1" dirty="0" smtClean="0">
              <a:solidFill>
                <a:srgbClr val="000000"/>
              </a:solidFill>
              <a:latin typeface="Arial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000" i="1" dirty="0" smtClean="0">
                <a:solidFill>
                  <a:srgbClr val="000000"/>
                </a:solidFill>
                <a:latin typeface="Arial" charset="0"/>
              </a:rPr>
              <a:t>Знаменитая </a:t>
            </a:r>
            <a:r>
              <a:rPr lang="ru-RU" altLang="ru-RU" sz="2000" i="1" dirty="0">
                <a:solidFill>
                  <a:srgbClr val="000000"/>
                </a:solidFill>
                <a:latin typeface="Arial" charset="0"/>
              </a:rPr>
              <a:t>игра Никитина для развития интеллектуального потенциала малышей. Выполнение игровых заданий способствует развитию сообразительности, пространственного воображения, логического мышления, математических и творческих способностей детей дошкольного возраста.</a:t>
            </a:r>
            <a:r>
              <a:rPr lang="ru-RU" altLang="ru-RU" sz="2000" b="1" i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 smtClean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 smtClean="0">
                <a:solidFill>
                  <a:srgbClr val="000000"/>
                </a:solidFill>
                <a:latin typeface="Arial" charset="0"/>
              </a:rPr>
              <a:t>В </a:t>
            </a:r>
            <a:r>
              <a:rPr lang="ru-RU" altLang="ru-RU" sz="2400" dirty="0">
                <a:solidFill>
                  <a:srgbClr val="000000"/>
                </a:solidFill>
                <a:latin typeface="Arial" charset="0"/>
              </a:rPr>
              <a:t>игре 3 варианта сложности: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>
                <a:solidFill>
                  <a:srgbClr val="000000"/>
                </a:solidFill>
                <a:latin typeface="Arial" charset="0"/>
              </a:rPr>
              <a:t>1уровень – составление квадрата из 2-3 частей.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 smtClean="0">
                <a:solidFill>
                  <a:srgbClr val="000000"/>
                </a:solidFill>
                <a:latin typeface="Arial" charset="0"/>
              </a:rPr>
              <a:t>2 уровень- </a:t>
            </a:r>
            <a:r>
              <a:rPr lang="ru-RU" altLang="ru-RU" sz="2400" dirty="0">
                <a:solidFill>
                  <a:srgbClr val="000000"/>
                </a:solidFill>
                <a:latin typeface="Arial" charset="0"/>
              </a:rPr>
              <a:t>3-5.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400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 smtClean="0">
                <a:solidFill>
                  <a:srgbClr val="000000"/>
                </a:solidFill>
                <a:latin typeface="Arial" charset="0"/>
              </a:rPr>
              <a:t>3 уровень- </a:t>
            </a:r>
            <a:r>
              <a:rPr lang="ru-RU" altLang="ru-RU" sz="2400" dirty="0">
                <a:solidFill>
                  <a:srgbClr val="000000"/>
                </a:solidFill>
                <a:latin typeface="Arial" charset="0"/>
              </a:rPr>
              <a:t>4-7.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59594" y="476672"/>
            <a:ext cx="36122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«Сложи квадрат» </a:t>
            </a:r>
          </a:p>
        </p:txBody>
      </p:sp>
      <p:pic>
        <p:nvPicPr>
          <p:cNvPr id="8" name="Picture 6" descr="C:\Users\Мама и Папа\Desktop\Фотографии\SDC101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866" y="4725144"/>
            <a:ext cx="1866342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1983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787208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Кубики Никитина 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b="1" i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200" i="1" dirty="0" smtClean="0">
                <a:solidFill>
                  <a:srgbClr val="000000"/>
                </a:solidFill>
                <a:latin typeface="Arial" charset="0"/>
              </a:rPr>
              <a:t>В </a:t>
            </a:r>
            <a:r>
              <a:rPr lang="ru-RU" altLang="ru-RU" sz="2200" i="1" dirty="0">
                <a:solidFill>
                  <a:srgbClr val="000000"/>
                </a:solidFill>
                <a:latin typeface="Arial" charset="0"/>
              </a:rPr>
              <a:t>процессе игры с кубиками Никитина дети тренируют навыки счета, учатся ориентироваться в пространстве и во времени, конструктивные способности, развивают внимание, память, мелкую моторику, логическое мышление, воображение и речь.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pic>
        <p:nvPicPr>
          <p:cNvPr id="5" name="Picture 3" descr="C:\Users\Мама и Папа\Desktop\Фотографии\100SSCAM\SDC103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97108"/>
            <a:ext cx="2952328" cy="3013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7048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787208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200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848775"/>
            <a:ext cx="684076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Подбери заплатку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000000"/>
              </a:solidFill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FFFF00"/>
                </a:solidFill>
                <a:latin typeface="Arial" charset="0"/>
              </a:rPr>
              <a:t> .</a:t>
            </a:r>
            <a:r>
              <a:rPr lang="ru-RU" altLang="ru-RU" sz="2400" i="1" dirty="0">
                <a:solidFill>
                  <a:srgbClr val="000000"/>
                </a:solidFill>
                <a:latin typeface="Arial" charset="0"/>
              </a:rPr>
              <a:t>Игра на развитие логического мышления.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>
                <a:solidFill>
                  <a:srgbClr val="000000"/>
                </a:solidFill>
                <a:latin typeface="Arial" charset="0"/>
              </a:rPr>
              <a:t> Задание для ребенка </a:t>
            </a:r>
            <a:r>
              <a:rPr lang="ru-RU" altLang="ru-RU" sz="2400" i="1" dirty="0" smtClean="0">
                <a:solidFill>
                  <a:srgbClr val="000000"/>
                </a:solidFill>
                <a:latin typeface="Arial" charset="0"/>
              </a:rPr>
              <a:t>- подобрать </a:t>
            </a:r>
            <a:r>
              <a:rPr lang="ru-RU" altLang="ru-RU" sz="2400" i="1" dirty="0">
                <a:solidFill>
                  <a:srgbClr val="000000"/>
                </a:solidFill>
                <a:latin typeface="Arial" charset="0"/>
              </a:rPr>
              <a:t>правильную заплатку к картинкам. </a:t>
            </a:r>
          </a:p>
        </p:txBody>
      </p:sp>
      <p:pic>
        <p:nvPicPr>
          <p:cNvPr id="7" name="Picture 5" descr="C:\Users\Мама и Папа\Desktop\Фотографии\SDC1010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63" r="16298"/>
          <a:stretch/>
        </p:blipFill>
        <p:spPr bwMode="auto">
          <a:xfrm>
            <a:off x="3265714" y="3128305"/>
            <a:ext cx="3106486" cy="328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9057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787208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200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20688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Развитие </a:t>
            </a:r>
            <a:r>
              <a:rPr lang="en-US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altLang="ru-RU" sz="3200" b="1" i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логико</a:t>
            </a:r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- математических </a:t>
            </a:r>
            <a:r>
              <a:rPr lang="en-US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endParaRPr lang="ru-RU" altLang="ru-RU" sz="3200" b="1" i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представлений о времени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4" b="24"/>
          <a:stretch>
            <a:fillRect/>
          </a:stretch>
        </p:blipFill>
        <p:spPr bwMode="auto">
          <a:xfrm>
            <a:off x="683568" y="2101950"/>
            <a:ext cx="244827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7F7F9"/>
              </a:clrFrom>
              <a:clrTo>
                <a:srgbClr val="F7F7F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143549"/>
            <a:ext cx="2088505" cy="2557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920" r="48135" b="30287"/>
          <a:stretch>
            <a:fillRect/>
          </a:stretch>
        </p:blipFill>
        <p:spPr bwMode="auto">
          <a:xfrm>
            <a:off x="5629614" y="2035398"/>
            <a:ext cx="2758810" cy="2773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991" t="69711" r="23" b="-117"/>
          <a:stretch>
            <a:fillRect/>
          </a:stretch>
        </p:blipFill>
        <p:spPr bwMode="auto">
          <a:xfrm>
            <a:off x="2568630" y="4941168"/>
            <a:ext cx="4464496" cy="1170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6401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787208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200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548680"/>
            <a:ext cx="1469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Ребусы</a:t>
            </a:r>
          </a:p>
        </p:txBody>
      </p:sp>
      <p:pic>
        <p:nvPicPr>
          <p:cNvPr id="6" name="Picture 3" descr="q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2857500" cy="186690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53168" y="2516509"/>
            <a:ext cx="2414444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число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13" t="5984" r="6248" b="4256"/>
          <a:stretch>
            <a:fillRect/>
          </a:stretch>
        </p:blipFill>
        <p:spPr bwMode="auto">
          <a:xfrm>
            <a:off x="5076056" y="1268760"/>
            <a:ext cx="2747617" cy="18733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123338" y="2516509"/>
            <a:ext cx="2084225" cy="156965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счёт</a:t>
            </a:r>
          </a:p>
        </p:txBody>
      </p:sp>
      <p:pic>
        <p:nvPicPr>
          <p:cNvPr id="12" name="Picture 2" descr="snap054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798" y="4005064"/>
            <a:ext cx="2928937" cy="17002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40863" y="5254024"/>
            <a:ext cx="806631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pic>
        <p:nvPicPr>
          <p:cNvPr id="15" name="Рисунок 94" descr="http://dob.1september.ru/2001/04/vkl/14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155" r="-1588" b="4582"/>
          <a:stretch>
            <a:fillRect/>
          </a:stretch>
        </p:blipFill>
        <p:spPr bwMode="auto">
          <a:xfrm>
            <a:off x="6347735" y="4004239"/>
            <a:ext cx="1571625" cy="16891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804248" y="5254025"/>
            <a:ext cx="806631" cy="156965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  <p:extLst>
      <p:ext uri="{BB962C8B-B14F-4D97-AF65-F5344CB8AC3E}">
        <p14:creationId xmlns="" xmlns:p14="http://schemas.microsoft.com/office/powerpoint/2010/main" val="12323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787208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200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708498"/>
            <a:ext cx="54811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Решение логических задач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3571875" cy="42862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Мама и Папа\Desktop\Фотографии\SDC1009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899"/>
          <a:stretch/>
        </p:blipFill>
        <p:spPr bwMode="auto">
          <a:xfrm>
            <a:off x="1763688" y="1772816"/>
            <a:ext cx="2304256" cy="310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333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787208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200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13067" y="620688"/>
            <a:ext cx="37946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Палочки </a:t>
            </a:r>
            <a:r>
              <a:rPr lang="ru-RU" altLang="ru-RU" sz="3200" b="1" i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Кюизенера</a:t>
            </a:r>
            <a:endParaRPr lang="ru-RU" altLang="ru-RU" sz="3200" b="1" i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340768"/>
            <a:ext cx="75608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i="1" dirty="0">
                <a:solidFill>
                  <a:srgbClr val="000000"/>
                </a:solidFill>
                <a:latin typeface="Arial" charset="0"/>
              </a:rPr>
              <a:t>это счетные палочки, которые еще называют «числа в цвете», цветными палочками, цветными числами, цветными линеечками. </a:t>
            </a:r>
          </a:p>
        </p:txBody>
      </p:sp>
      <p:pic>
        <p:nvPicPr>
          <p:cNvPr id="7" name="Picture 4" descr="C:\Documents and Settings\Татьяна\Рабочий стол\Рисунок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875" y="2378136"/>
            <a:ext cx="3203848" cy="382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4" descr="C:\Documents and Settings\Татьяна\Рабочий стол\Рисунок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80240"/>
            <a:ext cx="19415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3275856" y="2496139"/>
            <a:ext cx="1597025" cy="1584325"/>
            <a:chOff x="10973" y="2384"/>
            <a:chExt cx="5242" cy="6834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12694" y="4091"/>
              <a:ext cx="567" cy="396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1" name="Rectangle 4"/>
            <p:cNvSpPr>
              <a:spLocks noChangeArrowheads="1"/>
            </p:cNvSpPr>
            <p:nvPr/>
          </p:nvSpPr>
          <p:spPr bwMode="auto">
            <a:xfrm>
              <a:off x="13307" y="4091"/>
              <a:ext cx="567" cy="396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3914" y="4091"/>
              <a:ext cx="567" cy="3969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 rot="5400000">
              <a:off x="13228" y="1810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 rot="5400000">
              <a:off x="13228" y="2370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 rot="5400000">
              <a:off x="15081" y="406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 rot="5400000">
              <a:off x="15080" y="462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 rot="5400000">
              <a:off x="11540" y="406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 rot="5400000">
              <a:off x="11540" y="462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 rot="5400000">
              <a:off x="14197" y="836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 rot="5400000">
              <a:off x="12437" y="836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 rot="5400000">
              <a:off x="14077" y="210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 rot="5400000">
              <a:off x="14197" y="780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 rot="5400000">
              <a:off x="12437" y="780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4" name="Rectangle 17"/>
            <p:cNvSpPr>
              <a:spLocks noChangeArrowheads="1"/>
            </p:cNvSpPr>
            <p:nvPr/>
          </p:nvSpPr>
          <p:spPr bwMode="auto">
            <a:xfrm rot="5400000">
              <a:off x="12377" y="210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</p:grpSp>
      <p:grpSp>
        <p:nvGrpSpPr>
          <p:cNvPr id="25" name="Group 2"/>
          <p:cNvGrpSpPr>
            <a:grpSpLocks/>
          </p:cNvGrpSpPr>
          <p:nvPr/>
        </p:nvGrpSpPr>
        <p:grpSpPr bwMode="auto">
          <a:xfrm>
            <a:off x="2031119" y="4856871"/>
            <a:ext cx="2449513" cy="1298575"/>
            <a:chOff x="2001" y="2434"/>
            <a:chExt cx="7949" cy="5227"/>
          </a:xfrm>
        </p:grpSpPr>
        <p:grpSp>
          <p:nvGrpSpPr>
            <p:cNvPr id="26" name="Group 3"/>
            <p:cNvGrpSpPr>
              <a:grpSpLocks/>
            </p:cNvGrpSpPr>
            <p:nvPr/>
          </p:nvGrpSpPr>
          <p:grpSpPr bwMode="auto">
            <a:xfrm>
              <a:off x="2001" y="2434"/>
              <a:ext cx="7949" cy="4047"/>
              <a:chOff x="2001" y="2434"/>
              <a:chExt cx="7949" cy="4047"/>
            </a:xfrm>
          </p:grpSpPr>
          <p:grpSp>
            <p:nvGrpSpPr>
              <p:cNvPr id="31" name="Group 4"/>
              <p:cNvGrpSpPr>
                <a:grpSpLocks/>
              </p:cNvGrpSpPr>
              <p:nvPr/>
            </p:nvGrpSpPr>
            <p:grpSpPr bwMode="auto">
              <a:xfrm>
                <a:off x="5981" y="2434"/>
                <a:ext cx="3420" cy="3460"/>
                <a:chOff x="6201" y="2034"/>
                <a:chExt cx="3420" cy="3460"/>
              </a:xfrm>
            </p:grpSpPr>
            <p:sp>
              <p:nvSpPr>
                <p:cNvPr id="44" name="Rectangle 5"/>
                <p:cNvSpPr>
                  <a:spLocks noChangeArrowheads="1"/>
                </p:cNvSpPr>
                <p:nvPr/>
              </p:nvSpPr>
              <p:spPr bwMode="auto">
                <a:xfrm rot="5400000">
                  <a:off x="7636" y="3510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ru-RU" altLang="ru-RU"/>
                </a:p>
              </p:txBody>
            </p:sp>
            <p:sp>
              <p:nvSpPr>
                <p:cNvPr id="45" name="Rectangle 6"/>
                <p:cNvSpPr>
                  <a:spLocks noChangeArrowheads="1"/>
                </p:cNvSpPr>
                <p:nvPr/>
              </p:nvSpPr>
              <p:spPr bwMode="auto">
                <a:xfrm rot="5400000">
                  <a:off x="7618" y="119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ru-RU" altLang="ru-RU"/>
                </a:p>
              </p:txBody>
            </p:sp>
            <p:sp>
              <p:nvSpPr>
                <p:cNvPr id="46" name="Rectangle 7"/>
                <p:cNvSpPr>
                  <a:spLocks noChangeArrowheads="1"/>
                </p:cNvSpPr>
                <p:nvPr/>
              </p:nvSpPr>
              <p:spPr bwMode="auto">
                <a:xfrm rot="5400000">
                  <a:off x="7636" y="293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ru-RU" altLang="ru-RU"/>
                </a:p>
              </p:txBody>
            </p:sp>
            <p:sp>
              <p:nvSpPr>
                <p:cNvPr id="47" name="Rectangle 8"/>
                <p:cNvSpPr>
                  <a:spLocks noChangeArrowheads="1"/>
                </p:cNvSpPr>
                <p:nvPr/>
              </p:nvSpPr>
              <p:spPr bwMode="auto">
                <a:xfrm rot="5400000">
                  <a:off x="7636" y="235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ru-RU" altLang="ru-RU"/>
                </a:p>
              </p:txBody>
            </p:sp>
            <p:sp>
              <p:nvSpPr>
                <p:cNvPr id="48" name="Rectangle 9"/>
                <p:cNvSpPr>
                  <a:spLocks noChangeArrowheads="1"/>
                </p:cNvSpPr>
                <p:nvPr/>
              </p:nvSpPr>
              <p:spPr bwMode="auto">
                <a:xfrm rot="5400000">
                  <a:off x="7618" y="177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ru-RU" altLang="ru-RU"/>
                </a:p>
              </p:txBody>
            </p:sp>
            <p:sp>
              <p:nvSpPr>
                <p:cNvPr id="49" name="Rectangle 10"/>
                <p:cNvSpPr>
                  <a:spLocks noChangeArrowheads="1"/>
                </p:cNvSpPr>
                <p:nvPr/>
              </p:nvSpPr>
              <p:spPr bwMode="auto">
                <a:xfrm rot="5400000">
                  <a:off x="7618" y="617"/>
                  <a:ext cx="567" cy="3402"/>
                </a:xfrm>
                <a:prstGeom prst="rect">
                  <a:avLst/>
                </a:prstGeom>
                <a:solidFill>
                  <a:srgbClr val="9900CC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ru-RU" altLang="ru-RU"/>
                </a:p>
              </p:txBody>
            </p:sp>
          </p:grpSp>
          <p:grpSp>
            <p:nvGrpSpPr>
              <p:cNvPr id="32" name="Group 11"/>
              <p:cNvGrpSpPr>
                <a:grpSpLocks/>
              </p:cNvGrpSpPr>
              <p:nvPr/>
            </p:nvGrpSpPr>
            <p:grpSpPr bwMode="auto">
              <a:xfrm>
                <a:off x="3154" y="3066"/>
                <a:ext cx="1718" cy="1708"/>
                <a:chOff x="3154" y="3066"/>
                <a:chExt cx="1718" cy="1708"/>
              </a:xfrm>
            </p:grpSpPr>
            <p:sp>
              <p:nvSpPr>
                <p:cNvPr id="41" name="Rectangle 12"/>
                <p:cNvSpPr>
                  <a:spLocks noChangeArrowheads="1"/>
                </p:cNvSpPr>
                <p:nvPr/>
              </p:nvSpPr>
              <p:spPr bwMode="auto">
                <a:xfrm>
                  <a:off x="3734" y="3073"/>
                  <a:ext cx="567" cy="1701"/>
                </a:xfrm>
                <a:prstGeom prst="rect">
                  <a:avLst/>
                </a:prstGeom>
                <a:solidFill>
                  <a:srgbClr val="09CAF7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ru-RU" altLang="ru-RU"/>
                </a:p>
              </p:txBody>
            </p:sp>
            <p:sp>
              <p:nvSpPr>
                <p:cNvPr id="42" name="Rectangle 13"/>
                <p:cNvSpPr>
                  <a:spLocks noChangeArrowheads="1"/>
                </p:cNvSpPr>
                <p:nvPr/>
              </p:nvSpPr>
              <p:spPr bwMode="auto">
                <a:xfrm>
                  <a:off x="3154" y="3073"/>
                  <a:ext cx="567" cy="1701"/>
                </a:xfrm>
                <a:prstGeom prst="rect">
                  <a:avLst/>
                </a:prstGeom>
                <a:solidFill>
                  <a:srgbClr val="09CAF7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ru-RU" altLang="ru-RU"/>
                </a:p>
              </p:txBody>
            </p:sp>
            <p:sp>
              <p:nvSpPr>
                <p:cNvPr id="43" name="Rectangle 14"/>
                <p:cNvSpPr>
                  <a:spLocks noChangeArrowheads="1"/>
                </p:cNvSpPr>
                <p:nvPr/>
              </p:nvSpPr>
              <p:spPr bwMode="auto">
                <a:xfrm>
                  <a:off x="4305" y="3066"/>
                  <a:ext cx="567" cy="1701"/>
                </a:xfrm>
                <a:prstGeom prst="rect">
                  <a:avLst/>
                </a:prstGeom>
                <a:solidFill>
                  <a:srgbClr val="09CAF7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endParaRPr lang="ru-RU" altLang="ru-RU"/>
                </a:p>
              </p:txBody>
            </p:sp>
          </p:grpSp>
          <p:sp>
            <p:nvSpPr>
              <p:cNvPr id="33" name="Rectangle 15"/>
              <p:cNvSpPr>
                <a:spLocks noChangeArrowheads="1"/>
              </p:cNvSpPr>
              <p:nvPr/>
            </p:nvSpPr>
            <p:spPr bwMode="auto">
              <a:xfrm rot="5400000">
                <a:off x="3451" y="164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34" name="Rectangle 16"/>
              <p:cNvSpPr>
                <a:spLocks noChangeArrowheads="1"/>
              </p:cNvSpPr>
              <p:nvPr/>
            </p:nvSpPr>
            <p:spPr bwMode="auto">
              <a:xfrm rot="5400000">
                <a:off x="3443" y="450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35" name="Rectangle 17"/>
              <p:cNvSpPr>
                <a:spLocks noChangeArrowheads="1"/>
              </p:cNvSpPr>
              <p:nvPr/>
            </p:nvSpPr>
            <p:spPr bwMode="auto">
              <a:xfrm>
                <a:off x="4861" y="249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36" name="Rectangle 18"/>
              <p:cNvSpPr>
                <a:spLocks noChangeArrowheads="1"/>
              </p:cNvSpPr>
              <p:nvPr/>
            </p:nvSpPr>
            <p:spPr bwMode="auto">
              <a:xfrm rot="5400000">
                <a:off x="3431" y="3944"/>
                <a:ext cx="567" cy="226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2034" y="5354"/>
                <a:ext cx="567" cy="567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38" name="Rectangle 20"/>
              <p:cNvSpPr>
                <a:spLocks noChangeArrowheads="1"/>
              </p:cNvSpPr>
              <p:nvPr/>
            </p:nvSpPr>
            <p:spPr bwMode="auto">
              <a:xfrm>
                <a:off x="4841" y="4774"/>
                <a:ext cx="567" cy="1134"/>
              </a:xfrm>
              <a:prstGeom prst="rect">
                <a:avLst/>
              </a:prstGeom>
              <a:solidFill>
                <a:srgbClr val="F8C0D9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39" name="Rectangle 21"/>
              <p:cNvSpPr>
                <a:spLocks noChangeArrowheads="1"/>
              </p:cNvSpPr>
              <p:nvPr/>
            </p:nvSpPr>
            <p:spPr bwMode="auto">
              <a:xfrm rot="5400000">
                <a:off x="3702" y="4213"/>
                <a:ext cx="567" cy="3969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40" name="Rectangle 22"/>
              <p:cNvSpPr>
                <a:spLocks noChangeArrowheads="1"/>
              </p:cNvSpPr>
              <p:nvPr/>
            </p:nvSpPr>
            <p:spPr bwMode="auto">
              <a:xfrm rot="5400000">
                <a:off x="7682" y="4213"/>
                <a:ext cx="567" cy="3969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ru-RU" altLang="ru-RU"/>
              </a:p>
            </p:txBody>
          </p:sp>
        </p:grp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 rot="5400000">
              <a:off x="6810" y="681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 rot="5400000">
              <a:off x="6804" y="623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 rot="5400000">
              <a:off x="3410" y="681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 rot="5400000">
              <a:off x="3424" y="6231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</p:grpSp>
      <p:grpSp>
        <p:nvGrpSpPr>
          <p:cNvPr id="50" name="Group 18"/>
          <p:cNvGrpSpPr>
            <a:grpSpLocks/>
          </p:cNvGrpSpPr>
          <p:nvPr/>
        </p:nvGrpSpPr>
        <p:grpSpPr bwMode="auto">
          <a:xfrm>
            <a:off x="4517191" y="4485854"/>
            <a:ext cx="1339850" cy="1657350"/>
            <a:chOff x="11154" y="2471"/>
            <a:chExt cx="4535" cy="7947"/>
          </a:xfrm>
        </p:grpSpPr>
        <p:sp>
          <p:nvSpPr>
            <p:cNvPr id="51" name="Rectangle 19"/>
            <p:cNvSpPr>
              <a:spLocks noChangeArrowheads="1"/>
            </p:cNvSpPr>
            <p:nvPr/>
          </p:nvSpPr>
          <p:spPr bwMode="auto">
            <a:xfrm rot="-5400000">
              <a:off x="13704" y="5041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52" name="Rectangle 20"/>
            <p:cNvSpPr>
              <a:spLocks noChangeArrowheads="1"/>
            </p:cNvSpPr>
            <p:nvPr/>
          </p:nvSpPr>
          <p:spPr bwMode="auto">
            <a:xfrm rot="-5400000">
              <a:off x="13704" y="3921"/>
              <a:ext cx="567" cy="226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53" name="Rectangle 21"/>
            <p:cNvSpPr>
              <a:spLocks noChangeArrowheads="1"/>
            </p:cNvSpPr>
            <p:nvPr/>
          </p:nvSpPr>
          <p:spPr bwMode="auto">
            <a:xfrm rot="-5400000">
              <a:off x="12003" y="218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54" name="Rectangle 22"/>
            <p:cNvSpPr>
              <a:spLocks noChangeArrowheads="1"/>
            </p:cNvSpPr>
            <p:nvPr/>
          </p:nvSpPr>
          <p:spPr bwMode="auto">
            <a:xfrm rot="-5400000">
              <a:off x="13477" y="9568"/>
              <a:ext cx="567" cy="1134"/>
            </a:xfrm>
            <a:prstGeom prst="rect">
              <a:avLst/>
            </a:prstGeom>
            <a:solidFill>
              <a:srgbClr val="F8C0D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55" name="Rectangle 23"/>
            <p:cNvSpPr>
              <a:spLocks noChangeArrowheads="1"/>
            </p:cNvSpPr>
            <p:nvPr/>
          </p:nvSpPr>
          <p:spPr bwMode="auto">
            <a:xfrm rot="-5400000">
              <a:off x="11721" y="246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56" name="Rectangle 24"/>
            <p:cNvSpPr>
              <a:spLocks noChangeArrowheads="1"/>
            </p:cNvSpPr>
            <p:nvPr/>
          </p:nvSpPr>
          <p:spPr bwMode="auto">
            <a:xfrm rot="-5400000">
              <a:off x="13421" y="5884"/>
              <a:ext cx="567" cy="1701"/>
            </a:xfrm>
            <a:prstGeom prst="rect">
              <a:avLst/>
            </a:prstGeom>
            <a:solidFill>
              <a:srgbClr val="09CAF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57" name="Rectangle 25"/>
            <p:cNvSpPr>
              <a:spLocks noChangeArrowheads="1"/>
            </p:cNvSpPr>
            <p:nvPr/>
          </p:nvSpPr>
          <p:spPr bwMode="auto">
            <a:xfrm>
              <a:off x="12274" y="3611"/>
              <a:ext cx="567" cy="3402"/>
            </a:xfrm>
            <a:prstGeom prst="rect">
              <a:avLst/>
            </a:prstGeom>
            <a:solidFill>
              <a:srgbClr val="9900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58" name="Rectangle 26"/>
            <p:cNvSpPr>
              <a:spLocks noChangeArrowheads="1"/>
            </p:cNvSpPr>
            <p:nvPr/>
          </p:nvSpPr>
          <p:spPr bwMode="auto">
            <a:xfrm>
              <a:off x="13474" y="7016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59" name="Rectangle 27"/>
            <p:cNvSpPr>
              <a:spLocks noChangeArrowheads="1"/>
            </p:cNvSpPr>
            <p:nvPr/>
          </p:nvSpPr>
          <p:spPr bwMode="auto">
            <a:xfrm rot="-5400000">
              <a:off x="13988" y="4197"/>
              <a:ext cx="567" cy="2835"/>
            </a:xfrm>
            <a:prstGeom prst="rect">
              <a:avLst/>
            </a:prstGeom>
            <a:solidFill>
              <a:srgbClr val="FFD72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ru-RU" alt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407513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416824" cy="5073427"/>
          </a:xfrm>
        </p:spPr>
        <p:txBody>
          <a:bodyPr>
            <a:normAutofit fontScale="55000" lnSpcReduction="20000"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200" i="1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endParaRPr lang="ru-RU" altLang="ru-RU" dirty="0" smtClean="0">
              <a:ea typeface="Calibri" pitchFamily="34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altLang="ru-RU" sz="3500" i="1" dirty="0">
                <a:solidFill>
                  <a:srgbClr val="000000"/>
                </a:solidFill>
                <a:latin typeface="Arial" charset="0"/>
              </a:rPr>
              <a:t>Задачи: </a:t>
            </a:r>
          </a:p>
          <a:p>
            <a:pPr algn="just">
              <a:buFont typeface="Wingdings" pitchFamily="2" charset="2"/>
              <a:buChar char="Ø"/>
            </a:pPr>
            <a:r>
              <a:rPr lang="ru-RU" altLang="ru-RU" sz="3500" i="1" dirty="0">
                <a:solidFill>
                  <a:srgbClr val="000000"/>
                </a:solidFill>
                <a:latin typeface="Arial" charset="0"/>
              </a:rPr>
              <a:t>Познакомить с формой, цветом, размером, толщиной объектов. 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altLang="ru-RU" sz="3500" i="1" dirty="0">
                <a:solidFill>
                  <a:srgbClr val="000000"/>
                </a:solidFill>
                <a:latin typeface="Arial" charset="0"/>
              </a:rPr>
              <a:t> Развивать пространственные представления. 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altLang="ru-RU" sz="3500" i="1" dirty="0">
                <a:solidFill>
                  <a:srgbClr val="000000"/>
                </a:solidFill>
                <a:latin typeface="Arial" charset="0"/>
              </a:rPr>
              <a:t> Развивать логическое мышление, представление о множестве, операции над  множествами (сравнение, разбиение, классификация, абстрагирование). 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altLang="ru-RU" sz="3500" i="1" dirty="0">
                <a:solidFill>
                  <a:srgbClr val="000000"/>
                </a:solidFill>
                <a:latin typeface="Arial" charset="0"/>
              </a:rPr>
              <a:t> Развивать умения выявлять свойства в объектах, называть их, адекватно обозначать их отсутствие, обобщать объекты по их свойствам, объяснять сходства и различия объектов, обосновывать свои рассуждения. 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altLang="ru-RU" sz="3500" i="1" dirty="0">
                <a:solidFill>
                  <a:srgbClr val="000000"/>
                </a:solidFill>
                <a:latin typeface="Arial" charset="0"/>
              </a:rPr>
              <a:t> Развивать знания, умения и навыки, необходимые для самостоятельного решения учебных задач. 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altLang="ru-RU" sz="3500" i="1" dirty="0">
                <a:solidFill>
                  <a:srgbClr val="000000"/>
                </a:solidFill>
                <a:latin typeface="Arial" charset="0"/>
              </a:rPr>
              <a:t>Развивать психические функции, связанные с речевой деятельностью. 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620688"/>
            <a:ext cx="30043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Блоки </a:t>
            </a:r>
            <a:r>
              <a:rPr lang="ru-RU" altLang="ru-RU" sz="3200" b="1" i="1" dirty="0" err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Дьенеша</a:t>
            </a:r>
            <a:endParaRPr lang="ru-RU" altLang="ru-RU" sz="3200" b="1" i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3" descr="C:\Documents and Settings\Татьяна\Рабочий стол\для работы\МО\post-236762-12681248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072094"/>
            <a:ext cx="2088356" cy="1392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Documents and Settings\Татьяна\Рабочий стол\для работы\МО\K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197" y="4706137"/>
            <a:ext cx="2526550" cy="1862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Татьяна\Рабочий стол\для работы\МО\davayte_poizrae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47" y="4825404"/>
            <a:ext cx="2160240" cy="1749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7166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787208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200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9306" y="548680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Шуточные задачи  по математике</a:t>
            </a:r>
          </a:p>
          <a:p>
            <a:pPr algn="ctr"/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для дошкольников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49306" y="1920894"/>
            <a:ext cx="763284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buFont typeface="Wingdings" panose="05000000000000000000" pitchFamily="2" charset="2"/>
              <a:buChar char="Ø"/>
            </a:pPr>
            <a:r>
              <a:rPr lang="ru-RU" altLang="ru-RU" sz="2200" i="1" dirty="0" smtClean="0">
                <a:solidFill>
                  <a:srgbClr val="000000"/>
                </a:solidFill>
                <a:latin typeface="Arial" charset="0"/>
              </a:rPr>
              <a:t>Из </a:t>
            </a:r>
            <a:r>
              <a:rPr lang="ru-RU" altLang="ru-RU" sz="2200" i="1" dirty="0">
                <a:solidFill>
                  <a:srgbClr val="000000"/>
                </a:solidFill>
                <a:latin typeface="Arial" charset="0"/>
              </a:rPr>
              <a:t>какой посуды нельзя ничего съесть? (Из пустой)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200" i="1" dirty="0" smtClean="0">
                <a:solidFill>
                  <a:srgbClr val="000000"/>
                </a:solidFill>
                <a:latin typeface="Arial" charset="0"/>
              </a:rPr>
              <a:t>Курица</a:t>
            </a:r>
            <a:r>
              <a:rPr lang="ru-RU" altLang="ru-RU" sz="2200" i="1" dirty="0">
                <a:solidFill>
                  <a:srgbClr val="000000"/>
                </a:solidFill>
                <a:latin typeface="Arial" charset="0"/>
              </a:rPr>
              <a:t>, стоящая на одной ноге, весит 2 кг. Сколько весит курица, стоящая на двух ногах? (2 кг)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200" i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altLang="ru-RU" sz="2200" i="1" dirty="0" smtClean="0">
                <a:solidFill>
                  <a:srgbClr val="000000"/>
                </a:solidFill>
                <a:latin typeface="Arial" charset="0"/>
              </a:rPr>
              <a:t>Одно </a:t>
            </a:r>
            <a:r>
              <a:rPr lang="ru-RU" altLang="ru-RU" sz="2200" i="1" dirty="0">
                <a:solidFill>
                  <a:srgbClr val="000000"/>
                </a:solidFill>
                <a:latin typeface="Arial" charset="0"/>
              </a:rPr>
              <a:t>яйцо варят 4 минуты. Сколько минут надо варить 6 яиц? (4 мин)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sz="2200" i="1" dirty="0" smtClean="0">
                <a:solidFill>
                  <a:srgbClr val="000000"/>
                </a:solidFill>
                <a:latin typeface="Arial" charset="0"/>
              </a:rPr>
              <a:t>На </a:t>
            </a:r>
            <a:r>
              <a:rPr lang="ru-RU" altLang="ru-RU" sz="2200" i="1" dirty="0">
                <a:solidFill>
                  <a:srgbClr val="000000"/>
                </a:solidFill>
                <a:latin typeface="Arial" charset="0"/>
              </a:rPr>
              <a:t>столе лежало 4 яблока. Одно из них разрезали пополам и положили на стол. Сколько яблок на столе? (4 яблока)</a:t>
            </a:r>
          </a:p>
        </p:txBody>
      </p:sp>
    </p:spTree>
    <p:extLst>
      <p:ext uri="{BB962C8B-B14F-4D97-AF65-F5344CB8AC3E}">
        <p14:creationId xmlns="" xmlns:p14="http://schemas.microsoft.com/office/powerpoint/2010/main" val="222856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787208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200" i="1" dirty="0">
              <a:solidFill>
                <a:srgbClr val="0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b="1" i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6269" y="548680"/>
            <a:ext cx="55124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Вставь пропущенные цифры</a:t>
            </a:r>
          </a:p>
        </p:txBody>
      </p:sp>
      <p:pic>
        <p:nvPicPr>
          <p:cNvPr id="6" name="Picture 3" descr="C:\Users\Мама и Папа\Desktop\Фотографии\SDC101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142" y="1253847"/>
            <a:ext cx="2742723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3645024"/>
            <a:ext cx="68212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32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Работа с числами, числовым рядом </a:t>
            </a:r>
          </a:p>
        </p:txBody>
      </p:sp>
      <p:pic>
        <p:nvPicPr>
          <p:cNvPr id="9" name="Picture 2" descr="C:\Users\Мама и Папа\Desktop\Фотографии\100SSCAM\SDC104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593" y="4365104"/>
            <a:ext cx="2557462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Мама и Папа\Desktop\Фотографии\100SSCAM\SDC1038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32560"/>
            <a:ext cx="1912644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7192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skunova.3dn.ru/risunok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692697"/>
            <a:ext cx="6552728" cy="489654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3600" dirty="0">
                <a:solidFill>
                  <a:srgbClr val="002060"/>
                </a:solidFill>
              </a:rPr>
              <a:t>Каждый дошкольник - маленький исследователь, с радостью и удивлением открывающий для себя окружающий мир. </a:t>
            </a:r>
            <a:endParaRPr lang="ru-RU" sz="3600" dirty="0" smtClean="0">
              <a:solidFill>
                <a:srgbClr val="00206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3600" dirty="0">
              <a:solidFill>
                <a:srgbClr val="00206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Задача </a:t>
            </a:r>
            <a:r>
              <a:rPr lang="ru-RU" sz="3600" dirty="0">
                <a:solidFill>
                  <a:srgbClr val="002060"/>
                </a:solidFill>
              </a:rPr>
              <a:t>воспитателей и родителей – помочь ему сохранить и развить стремление к познанию, удовлетворить детскую потребность в активной деятельности, дать пищу для развития ума ребенка.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508104" y="4653136"/>
            <a:ext cx="338437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438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412" y="938453"/>
            <a:ext cx="7787208" cy="5073427"/>
          </a:xfrm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4000" b="1" i="1" dirty="0" smtClean="0">
              <a:solidFill>
                <a:srgbClr val="C0000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-218152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2" descr="http://hochyznatvse.ucoz.net/_ph/1/8613257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06" y="2852936"/>
            <a:ext cx="5904656" cy="3306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965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skunova.3dn.ru/risunok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0076" y="548680"/>
            <a:ext cx="6604764" cy="4788709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dirty="0" smtClean="0">
                <a:solidFill>
                  <a:srgbClr val="C00000"/>
                </a:solidFill>
              </a:rPr>
              <a:t>Главная </a:t>
            </a:r>
            <a:r>
              <a:rPr lang="ru-RU" sz="3200" b="1" dirty="0">
                <a:solidFill>
                  <a:srgbClr val="C00000"/>
                </a:solidFill>
              </a:rPr>
              <a:t>идея </a:t>
            </a:r>
            <a:r>
              <a:rPr lang="ru-RU" sz="3200" b="1" dirty="0" smtClean="0">
                <a:solidFill>
                  <a:srgbClr val="C00000"/>
                </a:solidFill>
              </a:rPr>
              <a:t>математических </a:t>
            </a:r>
            <a:r>
              <a:rPr lang="ru-RU" sz="3200" b="1" dirty="0">
                <a:solidFill>
                  <a:srgbClr val="C00000"/>
                </a:solidFill>
              </a:rPr>
              <a:t>игр </a:t>
            </a:r>
            <a:r>
              <a:rPr lang="ru-RU" sz="3200" b="1" dirty="0">
                <a:solidFill>
                  <a:srgbClr val="002060"/>
                </a:solidFill>
              </a:rPr>
              <a:t>– развивающее воздействие (обеспечение развития психических процессов в единстве 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с </a:t>
            </a:r>
            <a:r>
              <a:rPr lang="ru-RU" sz="3200" b="1" dirty="0">
                <a:solidFill>
                  <a:srgbClr val="002060"/>
                </a:solidFill>
              </a:rPr>
              <a:t>личностным становлением</a:t>
            </a:r>
            <a:r>
              <a:rPr lang="ru-RU" sz="3200" b="1" dirty="0" smtClean="0">
                <a:solidFill>
                  <a:srgbClr val="002060"/>
                </a:solidFill>
              </a:rPr>
              <a:t>)</a:t>
            </a:r>
            <a:endParaRPr lang="ru-RU" sz="3200" b="1" dirty="0">
              <a:solidFill>
                <a:srgbClr val="002060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756320" y="1124744"/>
            <a:ext cx="3136160" cy="4741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638811" y="1368018"/>
            <a:ext cx="33711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919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skunova.3dn.ru/risunok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728700"/>
            <a:ext cx="6804248" cy="54006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C00000"/>
                </a:solidFill>
              </a:rPr>
              <a:t>Основные функции развивающих игр: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00B0F0"/>
                </a:solidFill>
              </a:rPr>
              <a:t>Обучающая</a:t>
            </a:r>
            <a:r>
              <a:rPr lang="ru-RU" sz="2000" b="1" dirty="0">
                <a:solidFill>
                  <a:srgbClr val="002060"/>
                </a:solidFill>
              </a:rPr>
              <a:t> – возможность использовать или применять полученные знания в процессе игры. Играя с логико-математическим материалом, ребенок реализует свои стремления получить результат (соединить, собрать, измерить), оперировать образцами (</a:t>
            </a:r>
            <a:r>
              <a:rPr lang="ru-RU" sz="2000" b="1" dirty="0" smtClean="0">
                <a:solidFill>
                  <a:srgbClr val="002060"/>
                </a:solidFill>
              </a:rPr>
              <a:t>видоизменять, трансформировать</a:t>
            </a:r>
            <a:r>
              <a:rPr lang="ru-RU" sz="2000" b="1" dirty="0">
                <a:solidFill>
                  <a:srgbClr val="002060"/>
                </a:solidFill>
              </a:rPr>
              <a:t>).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B0F0"/>
                </a:solidFill>
              </a:rPr>
              <a:t>Развивающая</a:t>
            </a:r>
            <a:r>
              <a:rPr lang="ru-RU" sz="2000" b="1" dirty="0">
                <a:solidFill>
                  <a:srgbClr val="002060"/>
                </a:solidFill>
              </a:rPr>
              <a:t>  –  развитие восприятия, воображения, памяти, внимания, математических способностей, развитие речи.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B0F0"/>
                </a:solidFill>
              </a:rPr>
              <a:t>Воспитательная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– содействие развитию активности ребенка, умение себя реализовать; развитие коммуникативных качеств (умение договариваться, совместно решать поставленные задачи), умение планировать свои действия и достигать результата.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756320" y="1124744"/>
            <a:ext cx="3136160" cy="4741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638811" y="1368018"/>
            <a:ext cx="33711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33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skunova.3dn.ru/risunok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324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Задачи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математического развития:</a:t>
            </a:r>
            <a:r>
              <a:rPr lang="ru-RU" sz="3200" b="1" dirty="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</a:br>
            <a:endParaRPr lang="ru-RU" sz="3200" b="1" dirty="0">
              <a:solidFill>
                <a:srgbClr val="C00000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1340768"/>
            <a:ext cx="3096344" cy="4525963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None/>
            </a:pPr>
            <a:r>
              <a:rPr lang="ru-RU" altLang="ru-RU" sz="3400" b="1" dirty="0" smtClean="0">
                <a:solidFill>
                  <a:srgbClr val="000099"/>
                </a:solidFill>
                <a:cs typeface="Times New Roman" pitchFamily="18" charset="0"/>
              </a:rPr>
              <a:t>1. Воспитывать интерес к занятиям математикой</a:t>
            </a:r>
            <a:endParaRPr lang="en-US" altLang="ru-RU" sz="3400" b="1" dirty="0" smtClean="0">
              <a:solidFill>
                <a:srgbClr val="000099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altLang="ru-RU" sz="3400" b="1" dirty="0" smtClean="0">
                <a:solidFill>
                  <a:srgbClr val="000099"/>
                </a:solidFill>
                <a:cs typeface="Times New Roman" pitchFamily="18" charset="0"/>
              </a:rPr>
              <a:t>2. Развитие </a:t>
            </a:r>
            <a:r>
              <a:rPr lang="en-US" altLang="ru-RU" sz="3400" b="1" dirty="0" smtClean="0">
                <a:solidFill>
                  <a:srgbClr val="000099"/>
                </a:solidFill>
                <a:cs typeface="Times New Roman" pitchFamily="18" charset="0"/>
              </a:rPr>
              <a:t>  </a:t>
            </a:r>
            <a:r>
              <a:rPr lang="ru-RU" altLang="ru-RU" sz="3400" b="1" dirty="0" smtClean="0">
                <a:solidFill>
                  <a:srgbClr val="000099"/>
                </a:solidFill>
                <a:cs typeface="Times New Roman" pitchFamily="18" charset="0"/>
              </a:rPr>
              <a:t> математических </a:t>
            </a:r>
            <a:r>
              <a:rPr lang="en-US" altLang="ru-RU" sz="3400" b="1" dirty="0" smtClean="0">
                <a:solidFill>
                  <a:srgbClr val="000099"/>
                </a:solidFill>
                <a:cs typeface="Times New Roman" pitchFamily="18" charset="0"/>
              </a:rPr>
              <a:t> </a:t>
            </a:r>
            <a:r>
              <a:rPr lang="ru-RU" altLang="ru-RU" sz="3400" b="1" dirty="0" smtClean="0">
                <a:solidFill>
                  <a:srgbClr val="000099"/>
                </a:solidFill>
                <a:cs typeface="Times New Roman" pitchFamily="18" charset="0"/>
              </a:rPr>
              <a:t>представлений</a:t>
            </a:r>
          </a:p>
          <a:p>
            <a:r>
              <a:rPr lang="ru-RU" altLang="ru-RU" sz="3400" b="1" dirty="0" smtClean="0">
                <a:solidFill>
                  <a:srgbClr val="008000"/>
                </a:solidFill>
                <a:cs typeface="Times New Roman" pitchFamily="18" charset="0"/>
              </a:rPr>
              <a:t>О геометрических фигурах</a:t>
            </a:r>
          </a:p>
          <a:p>
            <a:r>
              <a:rPr lang="ru-RU" altLang="ru-RU" sz="3400" b="1" dirty="0" smtClean="0">
                <a:solidFill>
                  <a:srgbClr val="008000"/>
                </a:solidFill>
                <a:cs typeface="Times New Roman" pitchFamily="18" charset="0"/>
              </a:rPr>
              <a:t>О</a:t>
            </a:r>
            <a:r>
              <a:rPr lang="en-US" altLang="ru-RU" sz="3400" b="1" dirty="0" smtClean="0">
                <a:solidFill>
                  <a:srgbClr val="008000"/>
                </a:solidFill>
                <a:cs typeface="Times New Roman" pitchFamily="18" charset="0"/>
              </a:rPr>
              <a:t> </a:t>
            </a:r>
            <a:r>
              <a:rPr lang="ru-RU" altLang="ru-RU" sz="3400" b="1" dirty="0" smtClean="0">
                <a:solidFill>
                  <a:srgbClr val="008000"/>
                </a:solidFill>
                <a:cs typeface="Times New Roman" pitchFamily="18" charset="0"/>
              </a:rPr>
              <a:t>пространстве</a:t>
            </a:r>
          </a:p>
          <a:p>
            <a:r>
              <a:rPr lang="ru-RU" altLang="ru-RU" sz="3400" b="1" dirty="0" smtClean="0">
                <a:solidFill>
                  <a:srgbClr val="008000"/>
                </a:solidFill>
                <a:cs typeface="Times New Roman" pitchFamily="18" charset="0"/>
              </a:rPr>
              <a:t>О величинах</a:t>
            </a:r>
          </a:p>
          <a:p>
            <a:r>
              <a:rPr lang="ru-RU" altLang="ru-RU" sz="3400" b="1" dirty="0" smtClean="0">
                <a:solidFill>
                  <a:srgbClr val="008000"/>
                </a:solidFill>
                <a:cs typeface="Times New Roman" pitchFamily="18" charset="0"/>
              </a:rPr>
              <a:t>О времени</a:t>
            </a:r>
          </a:p>
          <a:p>
            <a:r>
              <a:rPr lang="ru-RU" altLang="ru-RU" sz="3400" b="1" dirty="0" smtClean="0">
                <a:solidFill>
                  <a:srgbClr val="008000"/>
                </a:solidFill>
                <a:cs typeface="Times New Roman" pitchFamily="18" charset="0"/>
              </a:rPr>
              <a:t>О числах</a:t>
            </a:r>
            <a:endParaRPr lang="ru-RU" altLang="ru-RU" sz="3400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508104" y="4653136"/>
            <a:ext cx="3384376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756320" y="1124744"/>
            <a:ext cx="3136160" cy="4741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508104" y="1232755"/>
            <a:ext cx="3635895" cy="46339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600" b="1" dirty="0">
                <a:solidFill>
                  <a:srgbClr val="000099"/>
                </a:solidFill>
                <a:cs typeface="Times New Roman" pitchFamily="18" charset="0"/>
              </a:rPr>
              <a:t>3. Развитие  логических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600" b="1" dirty="0">
                <a:solidFill>
                  <a:srgbClr val="000099"/>
                </a:solidFill>
                <a:cs typeface="Times New Roman" pitchFamily="18" charset="0"/>
              </a:rPr>
              <a:t>     способов    познания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  <a:cs typeface="Times New Roman" pitchFamily="18" charset="0"/>
              </a:rPr>
              <a:t>Обследование, сравнение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  <a:cs typeface="Times New Roman" pitchFamily="18" charset="0"/>
              </a:rPr>
              <a:t>Группировка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  <a:cs typeface="Times New Roman" pitchFamily="18" charset="0"/>
              </a:rPr>
              <a:t>Классификация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  <a:cs typeface="Times New Roman" pitchFamily="18" charset="0"/>
              </a:rPr>
              <a:t>Анализ и синтез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  <a:cs typeface="Times New Roman" pitchFamily="18" charset="0"/>
              </a:rPr>
              <a:t>Упорядочение , </a:t>
            </a:r>
            <a:r>
              <a:rPr lang="ru-RU" altLang="ru-RU" sz="2600" b="1" dirty="0" err="1">
                <a:solidFill>
                  <a:srgbClr val="008000"/>
                </a:solidFill>
                <a:cs typeface="Times New Roman" pitchFamily="18" charset="0"/>
              </a:rPr>
              <a:t>сериация</a:t>
            </a:r>
            <a:endParaRPr lang="ru-RU" altLang="ru-RU" sz="2600" b="1" dirty="0">
              <a:solidFill>
                <a:srgbClr val="008000"/>
              </a:solidFill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  <a:cs typeface="Times New Roman" pitchFamily="18" charset="0"/>
              </a:rPr>
              <a:t>Трансформация, трансфигурация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  <a:cs typeface="Times New Roman" pitchFamily="18" charset="0"/>
              </a:rPr>
              <a:t>Экспериментирование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600" b="1" dirty="0">
                <a:solidFill>
                  <a:srgbClr val="008000"/>
                </a:solidFill>
                <a:cs typeface="Times New Roman" pitchFamily="18" charset="0"/>
              </a:rPr>
              <a:t>Моделирование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667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skunova.3dn.ru/risunok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6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5816" y="519756"/>
            <a:ext cx="6804248" cy="639318"/>
          </a:xfrm>
        </p:spPr>
        <p:txBody>
          <a:bodyPr>
            <a:noAutofit/>
          </a:bodyPr>
          <a:lstStyle/>
          <a:p>
            <a:r>
              <a:rPr lang="ru-RU" altLang="ru-RU" sz="3200" b="1" dirty="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Основные мыслительные </a:t>
            </a:r>
            <a:r>
              <a:rPr lang="ru-RU" altLang="ru-RU" sz="3200" b="1" dirty="0" smtClean="0">
                <a:solidFill>
                  <a:srgbClr val="C00000"/>
                </a:solidFill>
                <a:latin typeface="+mn-lt"/>
                <a:ea typeface="+mn-ea"/>
                <a:cs typeface="Times New Roman" pitchFamily="18" charset="0"/>
              </a:rPr>
              <a:t>операции:</a:t>
            </a:r>
            <a:endParaRPr lang="ru-RU" sz="3200" b="1" dirty="0">
              <a:solidFill>
                <a:srgbClr val="C00000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756320" y="1124744"/>
            <a:ext cx="3136160" cy="4741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638811" y="1368018"/>
            <a:ext cx="33711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39752" y="1544267"/>
            <a:ext cx="6546626" cy="4349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b="1" dirty="0">
              <a:solidFill>
                <a:srgbClr val="002060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9" name="Овал 9"/>
          <p:cNvSpPr>
            <a:spLocks noChangeArrowheads="1"/>
          </p:cNvSpPr>
          <p:nvPr/>
        </p:nvSpPr>
        <p:spPr bwMode="auto">
          <a:xfrm>
            <a:off x="395537" y="1124744"/>
            <a:ext cx="1944216" cy="12144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dirty="0"/>
          </a:p>
          <a:p>
            <a:r>
              <a:rPr lang="ru-RU" altLang="ru-RU" dirty="0"/>
              <a:t>Обобщение</a:t>
            </a:r>
          </a:p>
        </p:txBody>
      </p:sp>
      <p:sp>
        <p:nvSpPr>
          <p:cNvPr id="10" name="Овал 9"/>
          <p:cNvSpPr>
            <a:spLocks noChangeArrowheads="1"/>
          </p:cNvSpPr>
          <p:nvPr/>
        </p:nvSpPr>
        <p:spPr bwMode="auto">
          <a:xfrm>
            <a:off x="2351956" y="1366430"/>
            <a:ext cx="1928812" cy="1143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dirty="0"/>
              <a:t>Сравнение</a:t>
            </a:r>
          </a:p>
        </p:txBody>
      </p:sp>
      <p:sp>
        <p:nvSpPr>
          <p:cNvPr id="11" name="Овал 4"/>
          <p:cNvSpPr>
            <a:spLocks noChangeArrowheads="1"/>
          </p:cNvSpPr>
          <p:nvPr/>
        </p:nvSpPr>
        <p:spPr bwMode="auto">
          <a:xfrm>
            <a:off x="4280768" y="1544267"/>
            <a:ext cx="2091432" cy="109264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dirty="0"/>
          </a:p>
          <a:p>
            <a:pPr algn="ctr"/>
            <a:r>
              <a:rPr lang="ru-RU" altLang="ru-RU" dirty="0"/>
              <a:t>Анализ </a:t>
            </a:r>
          </a:p>
        </p:txBody>
      </p:sp>
      <p:sp>
        <p:nvSpPr>
          <p:cNvPr id="12" name="Овал 10"/>
          <p:cNvSpPr>
            <a:spLocks noChangeArrowheads="1"/>
          </p:cNvSpPr>
          <p:nvPr/>
        </p:nvSpPr>
        <p:spPr bwMode="auto">
          <a:xfrm>
            <a:off x="6228184" y="1875270"/>
            <a:ext cx="2232248" cy="108468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ru-RU" altLang="ru-RU" dirty="0"/>
          </a:p>
          <a:p>
            <a:pPr algn="ctr"/>
            <a:r>
              <a:rPr lang="ru-RU" altLang="ru-RU" dirty="0"/>
              <a:t>Синтез </a:t>
            </a:r>
          </a:p>
        </p:txBody>
      </p:sp>
      <p:sp>
        <p:nvSpPr>
          <p:cNvPr id="13" name="Овал 11"/>
          <p:cNvSpPr>
            <a:spLocks noChangeArrowheads="1"/>
          </p:cNvSpPr>
          <p:nvPr/>
        </p:nvSpPr>
        <p:spPr bwMode="auto">
          <a:xfrm>
            <a:off x="6785844" y="2933823"/>
            <a:ext cx="2119839" cy="121525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dirty="0"/>
              <a:t> </a:t>
            </a:r>
          </a:p>
          <a:p>
            <a:pPr algn="ctr"/>
            <a:r>
              <a:rPr lang="ru-RU" altLang="ru-RU" dirty="0"/>
              <a:t>Классификация</a:t>
            </a:r>
          </a:p>
        </p:txBody>
      </p:sp>
      <p:sp>
        <p:nvSpPr>
          <p:cNvPr id="14" name="Овал 17"/>
          <p:cNvSpPr>
            <a:spLocks noChangeArrowheads="1"/>
          </p:cNvSpPr>
          <p:nvPr/>
        </p:nvSpPr>
        <p:spPr bwMode="auto">
          <a:xfrm>
            <a:off x="6828136" y="4149080"/>
            <a:ext cx="2087908" cy="1143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dirty="0"/>
          </a:p>
          <a:p>
            <a:pPr algn="ctr"/>
            <a:r>
              <a:rPr lang="ru-RU" altLang="ru-RU" dirty="0"/>
              <a:t>Абстрагирование</a:t>
            </a:r>
          </a:p>
        </p:txBody>
      </p:sp>
      <p:sp>
        <p:nvSpPr>
          <p:cNvPr id="15" name="Овал 5"/>
          <p:cNvSpPr>
            <a:spLocks noChangeArrowheads="1"/>
          </p:cNvSpPr>
          <p:nvPr/>
        </p:nvSpPr>
        <p:spPr bwMode="auto">
          <a:xfrm>
            <a:off x="4889208" y="4604841"/>
            <a:ext cx="2131063" cy="12144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  <a:p>
            <a:r>
              <a:rPr lang="ru-RU" altLang="ru-RU"/>
              <a:t>Сериация</a:t>
            </a:r>
          </a:p>
        </p:txBody>
      </p:sp>
      <p:sp>
        <p:nvSpPr>
          <p:cNvPr id="16" name="Овал 16"/>
          <p:cNvSpPr>
            <a:spLocks noChangeArrowheads="1"/>
          </p:cNvSpPr>
          <p:nvPr/>
        </p:nvSpPr>
        <p:spPr bwMode="auto">
          <a:xfrm>
            <a:off x="2692977" y="4292507"/>
            <a:ext cx="2286000" cy="119928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dirty="0"/>
          </a:p>
          <a:p>
            <a:pPr algn="ctr"/>
            <a:r>
              <a:rPr lang="ru-RU" altLang="ru-RU" dirty="0"/>
              <a:t>Систематизация</a:t>
            </a:r>
          </a:p>
          <a:p>
            <a:endParaRPr lang="ru-RU" altLang="ru-RU" dirty="0"/>
          </a:p>
        </p:txBody>
      </p:sp>
      <p:sp>
        <p:nvSpPr>
          <p:cNvPr id="17" name="Овал 18"/>
          <p:cNvSpPr>
            <a:spLocks noChangeArrowheads="1"/>
          </p:cNvSpPr>
          <p:nvPr/>
        </p:nvSpPr>
        <p:spPr bwMode="auto">
          <a:xfrm>
            <a:off x="1983488" y="3111904"/>
            <a:ext cx="2044197" cy="12144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 dirty="0"/>
          </a:p>
          <a:p>
            <a:pPr algn="ctr"/>
            <a:r>
              <a:rPr lang="ru-RU" altLang="ru-RU" dirty="0"/>
              <a:t>Аналогия</a:t>
            </a:r>
          </a:p>
        </p:txBody>
      </p:sp>
    </p:spTree>
    <p:extLst>
      <p:ext uri="{BB962C8B-B14F-4D97-AF65-F5344CB8AC3E}">
        <p14:creationId xmlns="" xmlns:p14="http://schemas.microsoft.com/office/powerpoint/2010/main" val="301784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piskunova.3dn.ru/risunok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5756320" y="1124744"/>
            <a:ext cx="3136160" cy="4741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638811" y="1368018"/>
            <a:ext cx="33711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39752" y="1544267"/>
            <a:ext cx="6546626" cy="43497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b="1" dirty="0">
              <a:solidFill>
                <a:srgbClr val="002060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382614" y="2636725"/>
            <a:ext cx="2110716" cy="1416323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Развитие математических представлений</a:t>
            </a:r>
            <a:endParaRPr lang="ru-RU" sz="1400" b="1" dirty="0"/>
          </a:p>
        </p:txBody>
      </p:sp>
      <p:sp>
        <p:nvSpPr>
          <p:cNvPr id="18" name="Овал 17"/>
          <p:cNvSpPr/>
          <p:nvPr/>
        </p:nvSpPr>
        <p:spPr>
          <a:xfrm>
            <a:off x="4261082" y="1044741"/>
            <a:ext cx="2232248" cy="10467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/>
              <a:t>оод</a:t>
            </a:r>
            <a:endParaRPr lang="ru-RU" sz="1400" b="1" dirty="0"/>
          </a:p>
        </p:txBody>
      </p:sp>
      <p:sp>
        <p:nvSpPr>
          <p:cNvPr id="19" name="Овал 18"/>
          <p:cNvSpPr/>
          <p:nvPr/>
        </p:nvSpPr>
        <p:spPr>
          <a:xfrm>
            <a:off x="4333492" y="4581128"/>
            <a:ext cx="2232248" cy="10467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Словесные логические игры</a:t>
            </a:r>
            <a:endParaRPr lang="ru-RU" sz="1400" b="1" dirty="0"/>
          </a:p>
        </p:txBody>
      </p:sp>
      <p:sp>
        <p:nvSpPr>
          <p:cNvPr id="20" name="Овал 19"/>
          <p:cNvSpPr/>
          <p:nvPr/>
        </p:nvSpPr>
        <p:spPr>
          <a:xfrm>
            <a:off x="6807794" y="2821518"/>
            <a:ext cx="2232248" cy="10467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Занимательные вопросы</a:t>
            </a:r>
            <a:endParaRPr lang="ru-RU" sz="1400" b="1" dirty="0"/>
          </a:p>
        </p:txBody>
      </p:sp>
      <p:sp>
        <p:nvSpPr>
          <p:cNvPr id="21" name="Овал 20"/>
          <p:cNvSpPr/>
          <p:nvPr/>
        </p:nvSpPr>
        <p:spPr>
          <a:xfrm>
            <a:off x="1691680" y="2821518"/>
            <a:ext cx="2232248" cy="10467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Загадки с математическим содержанием</a:t>
            </a:r>
            <a:endParaRPr lang="ru-RU" sz="1400" b="1" dirty="0"/>
          </a:p>
        </p:txBody>
      </p:sp>
      <p:sp>
        <p:nvSpPr>
          <p:cNvPr id="22" name="Овал 21"/>
          <p:cNvSpPr/>
          <p:nvPr/>
        </p:nvSpPr>
        <p:spPr>
          <a:xfrm>
            <a:off x="6809971" y="4221088"/>
            <a:ext cx="2232248" cy="10467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Веселые задачи в стихах, задачи-шутки</a:t>
            </a:r>
            <a:endParaRPr lang="ru-RU" sz="1400" b="1" dirty="0"/>
          </a:p>
        </p:txBody>
      </p:sp>
      <p:sp>
        <p:nvSpPr>
          <p:cNvPr id="23" name="Овал 22"/>
          <p:cNvSpPr/>
          <p:nvPr/>
        </p:nvSpPr>
        <p:spPr>
          <a:xfrm>
            <a:off x="1800605" y="4221088"/>
            <a:ext cx="2232248" cy="10467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Игры-головоломки</a:t>
            </a:r>
            <a:endParaRPr lang="ru-RU" sz="1400" b="1" dirty="0"/>
          </a:p>
        </p:txBody>
      </p:sp>
      <p:sp>
        <p:nvSpPr>
          <p:cNvPr id="24" name="Овал 23"/>
          <p:cNvSpPr/>
          <p:nvPr/>
        </p:nvSpPr>
        <p:spPr>
          <a:xfrm>
            <a:off x="6688152" y="1553879"/>
            <a:ext cx="2232248" cy="10467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Логические таблицы</a:t>
            </a:r>
            <a:endParaRPr lang="ru-RU" sz="1400" b="1" dirty="0"/>
          </a:p>
        </p:txBody>
      </p:sp>
      <p:sp>
        <p:nvSpPr>
          <p:cNvPr id="25" name="Овал 24"/>
          <p:cNvSpPr/>
          <p:nvPr/>
        </p:nvSpPr>
        <p:spPr>
          <a:xfrm>
            <a:off x="1867920" y="1542004"/>
            <a:ext cx="2232248" cy="10467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Дидактические игры</a:t>
            </a:r>
            <a:endParaRPr lang="ru-RU" sz="1400" b="1" dirty="0"/>
          </a:p>
        </p:txBody>
      </p:sp>
      <p:sp>
        <p:nvSpPr>
          <p:cNvPr id="28" name="Стрелка вверх 27"/>
          <p:cNvSpPr/>
          <p:nvPr/>
        </p:nvSpPr>
        <p:spPr>
          <a:xfrm>
            <a:off x="5320042" y="2122321"/>
            <a:ext cx="235859" cy="509138"/>
          </a:xfrm>
          <a:prstGeom prst="up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303566" y="4053048"/>
            <a:ext cx="2921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80424" y="3125079"/>
            <a:ext cx="292100" cy="466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65101" y="3073424"/>
            <a:ext cx="29210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0089">
            <a:off x="6354988" y="2146864"/>
            <a:ext cx="292100" cy="89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57782">
            <a:off x="6433914" y="3680930"/>
            <a:ext cx="292100" cy="100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12318">
            <a:off x="4223096" y="3702118"/>
            <a:ext cx="292100" cy="1037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48923">
            <a:off x="4183032" y="2083930"/>
            <a:ext cx="292100" cy="994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472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778098"/>
          </a:xfrm>
        </p:spPr>
        <p:txBody>
          <a:bodyPr>
            <a:noAutofit/>
          </a:bodyPr>
          <a:lstStyle/>
          <a:p>
            <a:r>
              <a:rPr lang="ru-RU" altLang="ru-RU" sz="3200" b="1" i="1" dirty="0" smtClean="0">
                <a:solidFill>
                  <a:srgbClr val="C00000"/>
                </a:solidFill>
              </a:rPr>
              <a:t>Развивающие игры </a:t>
            </a:r>
            <a:r>
              <a:rPr lang="ru-RU" altLang="ru-RU" sz="3200" b="1" i="1" dirty="0" err="1" smtClean="0">
                <a:solidFill>
                  <a:srgbClr val="C00000"/>
                </a:solidFill>
              </a:rPr>
              <a:t>Воскобовича</a:t>
            </a:r>
            <a:r>
              <a:rPr lang="ru-RU" alt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3200" b="1" i="1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7787208" cy="5073427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Arial" charset="0"/>
              </a:rPr>
              <a:t>Развивают: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Arial" charset="0"/>
              </a:rPr>
              <a:t>- внимание </a:t>
            </a:r>
            <a:r>
              <a:rPr lang="ru-RU" altLang="ru-RU" sz="2400" dirty="0">
                <a:solidFill>
                  <a:srgbClr val="002060"/>
                </a:solidFill>
                <a:latin typeface="Arial" charset="0"/>
              </a:rPr>
              <a:t>и  память,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Arial" charset="0"/>
              </a:rPr>
              <a:t>- </a:t>
            </a:r>
            <a:r>
              <a:rPr lang="ru-RU" altLang="ru-RU" sz="2400" dirty="0">
                <a:solidFill>
                  <a:srgbClr val="002060"/>
                </a:solidFill>
                <a:latin typeface="Arial" charset="0"/>
              </a:rPr>
              <a:t>пространственное и логическое мышление;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2400" dirty="0">
                <a:solidFill>
                  <a:srgbClr val="002060"/>
                </a:solidFill>
                <a:latin typeface="Arial" charset="0"/>
              </a:rPr>
              <a:t>  воображение и творческие способности</a:t>
            </a:r>
            <a:r>
              <a:rPr lang="ru-RU" altLang="ru-RU" sz="2400" dirty="0" smtClean="0">
                <a:solidFill>
                  <a:srgbClr val="002060"/>
                </a:solidFill>
                <a:latin typeface="Arial" charset="0"/>
              </a:rPr>
              <a:t>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2400" dirty="0" smtClean="0">
                <a:solidFill>
                  <a:srgbClr val="002060"/>
                </a:solidFill>
                <a:latin typeface="Arial" charset="0"/>
              </a:rPr>
              <a:t> умение </a:t>
            </a:r>
            <a:r>
              <a:rPr lang="ru-RU" altLang="ru-RU" sz="2400" dirty="0">
                <a:solidFill>
                  <a:srgbClr val="002060"/>
                </a:solidFill>
                <a:latin typeface="Arial" charset="0"/>
              </a:rPr>
              <a:t>ориентироваться в форме и размере геометрических фигур,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>
                <a:solidFill>
                  <a:srgbClr val="002060"/>
                </a:solidFill>
                <a:latin typeface="Arial" charset="0"/>
              </a:rPr>
              <a:t>пространственных отношениях;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Arial" charset="0"/>
              </a:rPr>
              <a:t>- умение </a:t>
            </a:r>
            <a:r>
              <a:rPr lang="ru-RU" altLang="ru-RU" sz="2400" dirty="0">
                <a:solidFill>
                  <a:srgbClr val="002060"/>
                </a:solidFill>
                <a:latin typeface="Arial" charset="0"/>
              </a:rPr>
              <a:t>конструировать плоскостные и объемные фигуры, пользуясь пооперационной схемой или собственным </a:t>
            </a:r>
            <a:r>
              <a:rPr lang="ru-RU" altLang="ru-RU" sz="2400" dirty="0" smtClean="0">
                <a:solidFill>
                  <a:srgbClr val="002060"/>
                </a:solidFill>
                <a:latin typeface="Arial" charset="0"/>
              </a:rPr>
              <a:t>замыслом.</a:t>
            </a:r>
            <a:endParaRPr lang="ru-RU" altLang="ru-RU" sz="2400" dirty="0">
              <a:solidFill>
                <a:srgbClr val="002060"/>
              </a:solidFill>
              <a:latin typeface="Arial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pic>
        <p:nvPicPr>
          <p:cNvPr id="5" name="Picture 2" descr="C:\Users\Мама и Папа\Desktop\SDC104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37112"/>
            <a:ext cx="1734932" cy="204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4034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7787208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dirty="0"/>
          </a:p>
        </p:txBody>
      </p:sp>
      <p:pic>
        <p:nvPicPr>
          <p:cNvPr id="7170" name="Picture 2" descr="http://gov.cap.ru/HOME/71/2011/banner/3/NDK2011/ris/030488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40" y="0"/>
            <a:ext cx="9156540" cy="686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930" y="476672"/>
            <a:ext cx="8229600" cy="576064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3200" b="1" i="1" dirty="0" smtClean="0"/>
              <a:t/>
            </a:r>
            <a:br>
              <a:rPr lang="ru-RU" altLang="ru-RU" sz="3200" b="1" i="1" dirty="0" smtClean="0"/>
            </a:br>
            <a:r>
              <a:rPr lang="ru-RU" altLang="ru-RU" sz="3200" b="1" i="1" dirty="0" smtClean="0"/>
              <a:t/>
            </a:r>
            <a:br>
              <a:rPr lang="ru-RU" altLang="ru-RU" sz="3200" b="1" i="1" dirty="0" smtClean="0"/>
            </a:br>
            <a:r>
              <a:rPr lang="ru-RU" altLang="ru-RU" sz="3200" b="1" i="1" dirty="0"/>
              <a:t/>
            </a:r>
            <a:br>
              <a:rPr lang="ru-RU" altLang="ru-RU" sz="3200" b="1" i="1" dirty="0"/>
            </a:br>
            <a:r>
              <a:rPr lang="ru-RU" altLang="ru-RU" sz="3200" b="1" i="1" dirty="0" smtClean="0">
                <a:solidFill>
                  <a:srgbClr val="C00000"/>
                </a:solidFill>
              </a:rPr>
              <a:t>"</a:t>
            </a:r>
            <a:r>
              <a:rPr lang="ru-RU" altLang="ru-RU" sz="3200" b="1" i="1" dirty="0" err="1">
                <a:solidFill>
                  <a:srgbClr val="C00000"/>
                </a:solidFill>
              </a:rPr>
              <a:t>Геоконт</a:t>
            </a:r>
            <a:r>
              <a:rPr lang="ru-RU" altLang="ru-RU" sz="3200" b="1" i="1" dirty="0">
                <a:solidFill>
                  <a:srgbClr val="C00000"/>
                </a:solidFill>
              </a:rPr>
              <a:t>" </a:t>
            </a:r>
            <a:br>
              <a:rPr lang="ru-RU" altLang="ru-RU" sz="3200" b="1" i="1" dirty="0">
                <a:solidFill>
                  <a:srgbClr val="C00000"/>
                </a:solidFill>
              </a:rPr>
            </a:br>
            <a:r>
              <a:rPr lang="ru-RU" altLang="ru-RU" sz="2000" i="1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открывает </a:t>
            </a:r>
            <a:r>
              <a:rPr lang="ru-RU" altLang="ru-RU" sz="2000" i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ребенку мир геометрических и образных превращений, разноцветных приключений.</a:t>
            </a:r>
            <a:r>
              <a:rPr lang="ru-RU" altLang="ru-RU" sz="24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</a:t>
            </a:r>
            <a:br>
              <a:rPr lang="ru-RU" altLang="ru-RU" sz="2400" b="1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916832"/>
            <a:ext cx="676875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dirty="0">
                <a:solidFill>
                  <a:srgbClr val="002060"/>
                </a:solidFill>
                <a:latin typeface="Arial" charset="0"/>
              </a:rPr>
              <a:t>Развивает 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dirty="0">
                <a:solidFill>
                  <a:srgbClr val="002060"/>
                </a:solidFill>
                <a:latin typeface="Arial" charset="0"/>
              </a:rPr>
              <a:t> - освоение названий и структуры геометрических фигур, их размера;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dirty="0">
                <a:solidFill>
                  <a:srgbClr val="002060"/>
                </a:solidFill>
                <a:latin typeface="Arial" charset="0"/>
              </a:rPr>
              <a:t>- умение строить симметричные, несимметричные фигуры, узоры ориентироваться в пространстве;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dirty="0">
                <a:solidFill>
                  <a:srgbClr val="002060"/>
                </a:solidFill>
                <a:latin typeface="Arial" charset="0"/>
              </a:rPr>
              <a:t>- умение конструировать фигуры по схеме, картинке, словесному алгоритму и собственному замыслу;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dirty="0">
                <a:solidFill>
                  <a:srgbClr val="002060"/>
                </a:solidFill>
                <a:latin typeface="Arial" charset="0"/>
              </a:rPr>
              <a:t> - внимание, память, элементы логического мышления;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dirty="0">
                <a:solidFill>
                  <a:srgbClr val="002060"/>
                </a:solidFill>
                <a:latin typeface="Arial" charset="0"/>
              </a:rPr>
              <a:t>- воображение, творческие способности;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dirty="0">
                <a:solidFill>
                  <a:srgbClr val="002060"/>
                </a:solidFill>
                <a:latin typeface="Arial" charset="0"/>
              </a:rPr>
              <a:t>- пальцевую и кистевую моторику рук.</a:t>
            </a:r>
          </a:p>
        </p:txBody>
      </p:sp>
      <p:pic>
        <p:nvPicPr>
          <p:cNvPr id="8" name="Picture 2" descr="C:\Users\Мама и Папа\Desktop\Фотографии\100SSCAM\SDC103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6" y="2262771"/>
            <a:ext cx="1849154" cy="234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0690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624</Words>
  <Application>Microsoft Office PowerPoint</Application>
  <PresentationFormat>Экран (4:3)</PresentationFormat>
  <Paragraphs>134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автономное дошкольное образовательное учреждение «2-Пристанский детский сад «Полянка»</vt:lpstr>
      <vt:lpstr>Слайд 2</vt:lpstr>
      <vt:lpstr> Главная идея математических игр – развивающее воздействие (обеспечение развития психических процессов в единстве  с личностным становлением)</vt:lpstr>
      <vt:lpstr>Основные функции развивающих игр: Обучающая – возможность использовать или применять полученные знания в процессе игры. Играя с логико-математическим материалом, ребенок реализует свои стремления получить результат (соединить, собрать, измерить), оперировать образцами (видоизменять, трансформировать).  Развивающая  –  развитие восприятия, воображения, памяти, внимания, математических способностей, развитие речи.  Воспитательная – содействие развитию активности ребенка, умение себя реализовать; развитие коммуникативных качеств (умение договариваться, совместно решать поставленные задачи), умение планировать свои действия и достигать результата.   </vt:lpstr>
      <vt:lpstr>Задачи математического развития: </vt:lpstr>
      <vt:lpstr>Основные мыслительные операции:</vt:lpstr>
      <vt:lpstr>Слайд 7</vt:lpstr>
      <vt:lpstr>Развивающие игры Воскобовича </vt:lpstr>
      <vt:lpstr>   "Геоконт"  открывает ребенку мир геометрических и образных превращений, разноцветных приключений. 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</dc:title>
  <dc:creator>МАМА</dc:creator>
  <cp:lastModifiedBy>user</cp:lastModifiedBy>
  <cp:revision>14</cp:revision>
  <dcterms:created xsi:type="dcterms:W3CDTF">2015-11-22T11:27:56Z</dcterms:created>
  <dcterms:modified xsi:type="dcterms:W3CDTF">2016-08-21T08:09:09Z</dcterms:modified>
</cp:coreProperties>
</file>