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9" r:id="rId3"/>
    <p:sldId id="258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77" r:id="rId24"/>
    <p:sldId id="28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3" autoAdjust="0"/>
    <p:restoredTop sz="94689" autoAdjust="0"/>
  </p:normalViewPr>
  <p:slideViewPr>
    <p:cSldViewPr>
      <p:cViewPr varScale="1">
        <p:scale>
          <a:sx n="54" d="100"/>
          <a:sy n="54" d="100"/>
        </p:scale>
        <p:origin x="-240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067"/>
    </p:cViewPr>
  </p:outlineViewPr>
  <p:notesTextViewPr>
    <p:cViewPr>
      <p:scale>
        <a:sx n="100" d="100"/>
        <a:sy n="100" d="100"/>
      </p:scale>
      <p:origin x="0" y="5774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D9D82E-A5B9-4F8B-BF75-C988AEF7AAC3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threePt" dir="t"/>
        </a:scene3d>
      </dgm:spPr>
      <dgm:t>
        <a:bodyPr/>
        <a:lstStyle/>
        <a:p>
          <a:endParaRPr lang="ru-RU"/>
        </a:p>
      </dgm:t>
    </dgm:pt>
    <dgm:pt modelId="{27408C3B-1D9D-4318-818E-DC1C574D24A1}">
      <dgm:prSet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  <a:scene3d>
          <a:camera prst="orthographicFront">
            <a:rot lat="0" lon="0" rev="0"/>
          </a:camera>
          <a:lightRig rig="threePt" dir="t"/>
        </a:scene3d>
        <a:sp3d/>
      </dgm:spPr>
      <dgm:t>
        <a:bodyPr/>
        <a:lstStyle/>
        <a:p>
          <a:pPr algn="ctr" rtl="0"/>
          <a:r>
            <a:rPr lang="ru-RU" sz="2000" b="1" dirty="0" err="1" smtClean="0"/>
            <a:t>Неозвученные</a:t>
          </a:r>
          <a:r>
            <a:rPr lang="ru-RU" sz="2000" b="1" dirty="0" smtClean="0"/>
            <a:t> игрушки</a:t>
          </a:r>
          <a:endParaRPr lang="ru-RU" sz="2000" dirty="0"/>
        </a:p>
      </dgm:t>
    </dgm:pt>
    <dgm:pt modelId="{7BE56940-67F5-41D7-ABCE-6C3AE3447DCB}" type="parTrans" cxnId="{171A53B7-2CFE-4A46-AD60-C5A0670AE75A}">
      <dgm:prSet/>
      <dgm:spPr/>
      <dgm:t>
        <a:bodyPr/>
        <a:lstStyle/>
        <a:p>
          <a:pPr algn="ctr"/>
          <a:endParaRPr lang="ru-RU"/>
        </a:p>
      </dgm:t>
    </dgm:pt>
    <dgm:pt modelId="{0A27AF2B-2762-414F-8102-5DD2C79B55AB}" type="sibTrans" cxnId="{171A53B7-2CFE-4A46-AD60-C5A0670AE75A}">
      <dgm:prSet/>
      <dgm:spPr/>
      <dgm:t>
        <a:bodyPr/>
        <a:lstStyle/>
        <a:p>
          <a:pPr algn="ctr"/>
          <a:endParaRPr lang="ru-RU"/>
        </a:p>
      </dgm:t>
    </dgm:pt>
    <dgm:pt modelId="{DF8ED132-A341-4C96-A490-BB65875D08DE}">
      <dgm:prSet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  <a:scene3d>
          <a:camera prst="orthographicFront">
            <a:rot lat="0" lon="0" rev="0"/>
          </a:camera>
          <a:lightRig rig="threePt" dir="t"/>
        </a:scene3d>
        <a:sp3d/>
      </dgm:spPr>
      <dgm:t>
        <a:bodyPr/>
        <a:lstStyle/>
        <a:p>
          <a:pPr algn="ctr" rtl="0"/>
          <a:r>
            <a:rPr lang="ru-RU" sz="2000" b="1" dirty="0" smtClean="0"/>
            <a:t>Озвученные музыкальные игрушки</a:t>
          </a:r>
          <a:endParaRPr lang="ru-RU" sz="2000" dirty="0"/>
        </a:p>
      </dgm:t>
    </dgm:pt>
    <dgm:pt modelId="{E488BDF0-B81A-46D0-93C3-5B7764450C00}" type="parTrans" cxnId="{95F56070-298E-412C-81EA-B8453899F620}">
      <dgm:prSet/>
      <dgm:spPr/>
      <dgm:t>
        <a:bodyPr/>
        <a:lstStyle/>
        <a:p>
          <a:pPr algn="ctr"/>
          <a:endParaRPr lang="ru-RU"/>
        </a:p>
      </dgm:t>
    </dgm:pt>
    <dgm:pt modelId="{578A2CA9-113B-4FE1-9662-6AF83D2F5D03}" type="sibTrans" cxnId="{95F56070-298E-412C-81EA-B8453899F620}">
      <dgm:prSet/>
      <dgm:spPr/>
      <dgm:t>
        <a:bodyPr/>
        <a:lstStyle/>
        <a:p>
          <a:pPr algn="ctr"/>
          <a:endParaRPr lang="ru-RU"/>
        </a:p>
      </dgm:t>
    </dgm:pt>
    <dgm:pt modelId="{653DAC1A-573F-4B86-8168-8E5B12403E08}">
      <dgm:prSet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  <a:scene3d>
          <a:camera prst="orthographicFront">
            <a:rot lat="0" lon="0" rev="0"/>
          </a:camera>
          <a:lightRig rig="threePt" dir="t"/>
        </a:scene3d>
        <a:sp3d/>
      </dgm:spPr>
      <dgm:t>
        <a:bodyPr/>
        <a:lstStyle/>
        <a:p>
          <a:pPr algn="ctr" rtl="0"/>
          <a:r>
            <a:rPr lang="ru-RU" b="1" dirty="0" smtClean="0"/>
            <a:t>Самодельные музыкальные инструменты</a:t>
          </a:r>
          <a:endParaRPr lang="ru-RU" dirty="0"/>
        </a:p>
      </dgm:t>
    </dgm:pt>
    <dgm:pt modelId="{57A4EBC2-804D-4B68-8B2B-7DE003FACAF1}" type="parTrans" cxnId="{38392300-1E55-4B85-9263-630709754542}">
      <dgm:prSet/>
      <dgm:spPr/>
      <dgm:t>
        <a:bodyPr/>
        <a:lstStyle/>
        <a:p>
          <a:pPr algn="ctr"/>
          <a:endParaRPr lang="ru-RU"/>
        </a:p>
      </dgm:t>
    </dgm:pt>
    <dgm:pt modelId="{FF7E64C5-8DC0-4D77-97B2-50B32C97FADF}" type="sibTrans" cxnId="{38392300-1E55-4B85-9263-630709754542}">
      <dgm:prSet/>
      <dgm:spPr/>
      <dgm:t>
        <a:bodyPr/>
        <a:lstStyle/>
        <a:p>
          <a:pPr algn="ctr"/>
          <a:endParaRPr lang="ru-RU"/>
        </a:p>
      </dgm:t>
    </dgm:pt>
    <dgm:pt modelId="{2881B191-CD91-4996-9029-979552B0E667}">
      <dgm:prSet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  <a:scene3d>
          <a:camera prst="orthographicFront">
            <a:rot lat="0" lon="0" rev="0"/>
          </a:camera>
          <a:lightRig rig="threePt" dir="t"/>
        </a:scene3d>
        <a:sp3d/>
      </dgm:spPr>
      <dgm:t>
        <a:bodyPr/>
        <a:lstStyle/>
        <a:p>
          <a:pPr algn="ctr" rtl="0"/>
          <a:r>
            <a:rPr lang="ru-RU" sz="2400" b="1" dirty="0" smtClean="0"/>
            <a:t>Образные</a:t>
          </a:r>
          <a:r>
            <a:rPr lang="ru-RU" sz="2000" b="1" dirty="0" smtClean="0"/>
            <a:t>  пособия</a:t>
          </a:r>
          <a:endParaRPr lang="ru-RU" sz="2000" dirty="0"/>
        </a:p>
      </dgm:t>
    </dgm:pt>
    <dgm:pt modelId="{A0F6662E-7DBB-48A0-95D5-0A42507F9DC9}" type="parTrans" cxnId="{48B0271A-AB58-4418-B41C-4329AB3DC516}">
      <dgm:prSet/>
      <dgm:spPr/>
      <dgm:t>
        <a:bodyPr/>
        <a:lstStyle/>
        <a:p>
          <a:pPr algn="ctr"/>
          <a:endParaRPr lang="ru-RU"/>
        </a:p>
      </dgm:t>
    </dgm:pt>
    <dgm:pt modelId="{4FA05E93-6B04-495D-8714-F5A6499B11D9}" type="sibTrans" cxnId="{48B0271A-AB58-4418-B41C-4329AB3DC516}">
      <dgm:prSet/>
      <dgm:spPr/>
      <dgm:t>
        <a:bodyPr/>
        <a:lstStyle/>
        <a:p>
          <a:pPr algn="ctr"/>
          <a:endParaRPr lang="ru-RU"/>
        </a:p>
      </dgm:t>
    </dgm:pt>
    <dgm:pt modelId="{8F5ECAB6-6DDE-415C-BAD7-737C734AEAC1}">
      <dgm:prSet/>
      <dgm:spPr/>
      <dgm:t>
        <a:bodyPr/>
        <a:lstStyle/>
        <a:p>
          <a:pPr algn="ctr" rtl="0"/>
          <a:endParaRPr lang="ru-RU" b="1" dirty="0"/>
        </a:p>
      </dgm:t>
    </dgm:pt>
    <dgm:pt modelId="{F431C1C7-82F8-410A-93FB-623318D1C580}" type="parTrans" cxnId="{4D805521-7DCA-4D4A-9E49-651DFA89B0EC}">
      <dgm:prSet/>
      <dgm:spPr/>
      <dgm:t>
        <a:bodyPr/>
        <a:lstStyle/>
        <a:p>
          <a:pPr algn="ctr"/>
          <a:endParaRPr lang="ru-RU"/>
        </a:p>
      </dgm:t>
    </dgm:pt>
    <dgm:pt modelId="{F1731562-ABF1-4E60-ACB5-C9C76FC262A0}" type="sibTrans" cxnId="{4D805521-7DCA-4D4A-9E49-651DFA89B0EC}">
      <dgm:prSet/>
      <dgm:spPr/>
      <dgm:t>
        <a:bodyPr/>
        <a:lstStyle/>
        <a:p>
          <a:pPr algn="ctr"/>
          <a:endParaRPr lang="ru-RU"/>
        </a:p>
      </dgm:t>
    </dgm:pt>
    <dgm:pt modelId="{381ACCD8-7749-4A84-AE48-682B43477B50}">
      <dgm:prSet/>
      <dgm:spPr/>
      <dgm:t>
        <a:bodyPr/>
        <a:lstStyle/>
        <a:p>
          <a:pPr algn="ctr" rtl="0"/>
          <a:endParaRPr lang="ru-RU" b="1" dirty="0"/>
        </a:p>
      </dgm:t>
    </dgm:pt>
    <dgm:pt modelId="{3F13A57C-0E8E-4988-AD4D-07FD9479C9E7}" type="parTrans" cxnId="{E95C2F27-6414-4347-AEF2-340FB85AB6BA}">
      <dgm:prSet/>
      <dgm:spPr/>
      <dgm:t>
        <a:bodyPr/>
        <a:lstStyle/>
        <a:p>
          <a:pPr algn="ctr"/>
          <a:endParaRPr lang="ru-RU"/>
        </a:p>
      </dgm:t>
    </dgm:pt>
    <dgm:pt modelId="{4AFB9FD7-4FEC-4963-A914-5FD211D0AA91}" type="sibTrans" cxnId="{E95C2F27-6414-4347-AEF2-340FB85AB6BA}">
      <dgm:prSet/>
      <dgm:spPr/>
      <dgm:t>
        <a:bodyPr/>
        <a:lstStyle/>
        <a:p>
          <a:pPr algn="ctr"/>
          <a:endParaRPr lang="ru-RU"/>
        </a:p>
      </dgm:t>
    </dgm:pt>
    <dgm:pt modelId="{4D23FEEF-946D-4E3D-A3A8-FEB7FBB2EB8A}">
      <dgm:prSet/>
      <dgm:spPr/>
      <dgm:t>
        <a:bodyPr/>
        <a:lstStyle/>
        <a:p>
          <a:pPr algn="ctr" rtl="0"/>
          <a:endParaRPr lang="ru-RU" b="1" dirty="0"/>
        </a:p>
      </dgm:t>
    </dgm:pt>
    <dgm:pt modelId="{A15B545B-2DF4-404F-B789-5EEDFCEF4180}" type="parTrans" cxnId="{21133F96-7693-42B5-97EA-37F759403EA7}">
      <dgm:prSet/>
      <dgm:spPr/>
      <dgm:t>
        <a:bodyPr/>
        <a:lstStyle/>
        <a:p>
          <a:pPr algn="ctr"/>
          <a:endParaRPr lang="ru-RU"/>
        </a:p>
      </dgm:t>
    </dgm:pt>
    <dgm:pt modelId="{2AD9FD29-895A-45F1-BD3E-7180FE8A4F8C}" type="sibTrans" cxnId="{21133F96-7693-42B5-97EA-37F759403EA7}">
      <dgm:prSet/>
      <dgm:spPr/>
      <dgm:t>
        <a:bodyPr/>
        <a:lstStyle/>
        <a:p>
          <a:pPr algn="ctr"/>
          <a:endParaRPr lang="ru-RU"/>
        </a:p>
      </dgm:t>
    </dgm:pt>
    <dgm:pt modelId="{D2370EE6-83E2-453D-AAEB-64B6B1D0EE3E}">
      <dgm:prSet/>
      <dgm:spPr/>
      <dgm:t>
        <a:bodyPr/>
        <a:lstStyle/>
        <a:p>
          <a:pPr algn="ctr" rtl="0"/>
          <a:endParaRPr lang="ru-RU" dirty="0"/>
        </a:p>
      </dgm:t>
    </dgm:pt>
    <dgm:pt modelId="{34530627-A4B0-4751-98E8-FFFB6E76DB98}" type="parTrans" cxnId="{7CC5025E-61DE-4A5F-8D56-9CD81A0C7B4C}">
      <dgm:prSet/>
      <dgm:spPr/>
      <dgm:t>
        <a:bodyPr/>
        <a:lstStyle/>
        <a:p>
          <a:pPr algn="ctr"/>
          <a:endParaRPr lang="ru-RU"/>
        </a:p>
      </dgm:t>
    </dgm:pt>
    <dgm:pt modelId="{DB288656-08A7-4339-8D9F-6B20530645C5}" type="sibTrans" cxnId="{7CC5025E-61DE-4A5F-8D56-9CD81A0C7B4C}">
      <dgm:prSet/>
      <dgm:spPr/>
      <dgm:t>
        <a:bodyPr/>
        <a:lstStyle/>
        <a:p>
          <a:pPr algn="ctr"/>
          <a:endParaRPr lang="ru-RU"/>
        </a:p>
      </dgm:t>
    </dgm:pt>
    <dgm:pt modelId="{0AFBB590-AA0B-4133-A1B4-4C8FFA68BDC4}" type="pres">
      <dgm:prSet presAssocID="{DCD9D82E-A5B9-4F8B-BF75-C988AEF7AAC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27A3F3-D387-4D57-B441-C667BB76428B}" type="pres">
      <dgm:prSet presAssocID="{DCD9D82E-A5B9-4F8B-BF75-C988AEF7AAC3}" presName="diamond" presStyleLbl="bgShp" presStyleIdx="0" presStyleCnt="1" custScaleX="106667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bg1"/>
        </a:solidFill>
      </dgm:spPr>
      <dgm:t>
        <a:bodyPr/>
        <a:lstStyle/>
        <a:p>
          <a:endParaRPr lang="ru-RU"/>
        </a:p>
      </dgm:t>
    </dgm:pt>
    <dgm:pt modelId="{CD712A22-83D8-4078-8AF3-9910D2962958}" type="pres">
      <dgm:prSet presAssocID="{DCD9D82E-A5B9-4F8B-BF75-C988AEF7AAC3}" presName="quad1" presStyleLbl="node1" presStyleIdx="0" presStyleCnt="4" custScaleX="112660" custScaleY="1033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1B058F-910E-4CE5-9A8E-769AB2FE5248}" type="pres">
      <dgm:prSet presAssocID="{DCD9D82E-A5B9-4F8B-BF75-C988AEF7AAC3}" presName="quad2" presStyleLbl="node1" presStyleIdx="1" presStyleCnt="4" custScaleX="114530" custScaleY="974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FA7E54-31D1-41CB-B457-9DE568DFBE63}" type="pres">
      <dgm:prSet presAssocID="{DCD9D82E-A5B9-4F8B-BF75-C988AEF7AAC3}" presName="quad3" presStyleLbl="node1" presStyleIdx="2" presStyleCnt="4" custScaleX="11266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0B8CD7-FF31-414F-9AC0-E5A9CD4FAD14}" type="pres">
      <dgm:prSet presAssocID="{DCD9D82E-A5B9-4F8B-BF75-C988AEF7AAC3}" presName="quad4" presStyleLbl="node1" presStyleIdx="3" presStyleCnt="4" custScaleX="11266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C5025E-61DE-4A5F-8D56-9CD81A0C7B4C}" srcId="{DCD9D82E-A5B9-4F8B-BF75-C988AEF7AAC3}" destId="{D2370EE6-83E2-453D-AAEB-64B6B1D0EE3E}" srcOrd="7" destOrd="0" parTransId="{34530627-A4B0-4751-98E8-FFFB6E76DB98}" sibTransId="{DB288656-08A7-4339-8D9F-6B20530645C5}"/>
    <dgm:cxn modelId="{4D805521-7DCA-4D4A-9E49-651DFA89B0EC}" srcId="{DCD9D82E-A5B9-4F8B-BF75-C988AEF7AAC3}" destId="{8F5ECAB6-6DDE-415C-BAD7-737C734AEAC1}" srcOrd="4" destOrd="0" parTransId="{F431C1C7-82F8-410A-93FB-623318D1C580}" sibTransId="{F1731562-ABF1-4E60-ACB5-C9C76FC262A0}"/>
    <dgm:cxn modelId="{C17C019C-E20F-42CE-B2ED-A26C2F4E5FF3}" type="presOf" srcId="{653DAC1A-573F-4B86-8168-8E5B12403E08}" destId="{24FA7E54-31D1-41CB-B457-9DE568DFBE63}" srcOrd="0" destOrd="0" presId="urn:microsoft.com/office/officeart/2005/8/layout/matrix3"/>
    <dgm:cxn modelId="{95F56070-298E-412C-81EA-B8453899F620}" srcId="{DCD9D82E-A5B9-4F8B-BF75-C988AEF7AAC3}" destId="{DF8ED132-A341-4C96-A490-BB65875D08DE}" srcOrd="1" destOrd="0" parTransId="{E488BDF0-B81A-46D0-93C3-5B7764450C00}" sibTransId="{578A2CA9-113B-4FE1-9662-6AF83D2F5D03}"/>
    <dgm:cxn modelId="{D4EEA247-C7CD-499E-95EB-F1D46F8EF795}" type="presOf" srcId="{DCD9D82E-A5B9-4F8B-BF75-C988AEF7AAC3}" destId="{0AFBB590-AA0B-4133-A1B4-4C8FFA68BDC4}" srcOrd="0" destOrd="0" presId="urn:microsoft.com/office/officeart/2005/8/layout/matrix3"/>
    <dgm:cxn modelId="{E95C2F27-6414-4347-AEF2-340FB85AB6BA}" srcId="{DCD9D82E-A5B9-4F8B-BF75-C988AEF7AAC3}" destId="{381ACCD8-7749-4A84-AE48-682B43477B50}" srcOrd="5" destOrd="0" parTransId="{3F13A57C-0E8E-4988-AD4D-07FD9479C9E7}" sibTransId="{4AFB9FD7-4FEC-4963-A914-5FD211D0AA91}"/>
    <dgm:cxn modelId="{3449F235-DE7C-4A31-9FED-A304A83436EE}" type="presOf" srcId="{DF8ED132-A341-4C96-A490-BB65875D08DE}" destId="{1A1B058F-910E-4CE5-9A8E-769AB2FE5248}" srcOrd="0" destOrd="0" presId="urn:microsoft.com/office/officeart/2005/8/layout/matrix3"/>
    <dgm:cxn modelId="{48B0271A-AB58-4418-B41C-4329AB3DC516}" srcId="{DCD9D82E-A5B9-4F8B-BF75-C988AEF7AAC3}" destId="{2881B191-CD91-4996-9029-979552B0E667}" srcOrd="3" destOrd="0" parTransId="{A0F6662E-7DBB-48A0-95D5-0A42507F9DC9}" sibTransId="{4FA05E93-6B04-495D-8714-F5A6499B11D9}"/>
    <dgm:cxn modelId="{38392300-1E55-4B85-9263-630709754542}" srcId="{DCD9D82E-A5B9-4F8B-BF75-C988AEF7AAC3}" destId="{653DAC1A-573F-4B86-8168-8E5B12403E08}" srcOrd="2" destOrd="0" parTransId="{57A4EBC2-804D-4B68-8B2B-7DE003FACAF1}" sibTransId="{FF7E64C5-8DC0-4D77-97B2-50B32C97FADF}"/>
    <dgm:cxn modelId="{0349EAA3-D57A-43E0-A632-FF6C465306F1}" type="presOf" srcId="{2881B191-CD91-4996-9029-979552B0E667}" destId="{480B8CD7-FF31-414F-9AC0-E5A9CD4FAD14}" srcOrd="0" destOrd="0" presId="urn:microsoft.com/office/officeart/2005/8/layout/matrix3"/>
    <dgm:cxn modelId="{21133F96-7693-42B5-97EA-37F759403EA7}" srcId="{DCD9D82E-A5B9-4F8B-BF75-C988AEF7AAC3}" destId="{4D23FEEF-946D-4E3D-A3A8-FEB7FBB2EB8A}" srcOrd="6" destOrd="0" parTransId="{A15B545B-2DF4-404F-B789-5EEDFCEF4180}" sibTransId="{2AD9FD29-895A-45F1-BD3E-7180FE8A4F8C}"/>
    <dgm:cxn modelId="{171A53B7-2CFE-4A46-AD60-C5A0670AE75A}" srcId="{DCD9D82E-A5B9-4F8B-BF75-C988AEF7AAC3}" destId="{27408C3B-1D9D-4318-818E-DC1C574D24A1}" srcOrd="0" destOrd="0" parTransId="{7BE56940-67F5-41D7-ABCE-6C3AE3447DCB}" sibTransId="{0A27AF2B-2762-414F-8102-5DD2C79B55AB}"/>
    <dgm:cxn modelId="{296B6488-6B30-47ED-BB80-BC4DD064A6C2}" type="presOf" srcId="{27408C3B-1D9D-4318-818E-DC1C574D24A1}" destId="{CD712A22-83D8-4078-8AF3-9910D2962958}" srcOrd="0" destOrd="0" presId="urn:microsoft.com/office/officeart/2005/8/layout/matrix3"/>
    <dgm:cxn modelId="{0E0300E0-B40B-4617-B90D-4D80EB3097C5}" type="presParOf" srcId="{0AFBB590-AA0B-4133-A1B4-4C8FFA68BDC4}" destId="{B227A3F3-D387-4D57-B441-C667BB76428B}" srcOrd="0" destOrd="0" presId="urn:microsoft.com/office/officeart/2005/8/layout/matrix3"/>
    <dgm:cxn modelId="{B1E1C7CC-47FE-427B-B0A6-9A965308CF6A}" type="presParOf" srcId="{0AFBB590-AA0B-4133-A1B4-4C8FFA68BDC4}" destId="{CD712A22-83D8-4078-8AF3-9910D2962958}" srcOrd="1" destOrd="0" presId="urn:microsoft.com/office/officeart/2005/8/layout/matrix3"/>
    <dgm:cxn modelId="{B70859A2-3B1C-4406-90B2-3A0A0E809C93}" type="presParOf" srcId="{0AFBB590-AA0B-4133-A1B4-4C8FFA68BDC4}" destId="{1A1B058F-910E-4CE5-9A8E-769AB2FE5248}" srcOrd="2" destOrd="0" presId="urn:microsoft.com/office/officeart/2005/8/layout/matrix3"/>
    <dgm:cxn modelId="{2A19631F-33D1-47BE-97D8-7005763B8336}" type="presParOf" srcId="{0AFBB590-AA0B-4133-A1B4-4C8FFA68BDC4}" destId="{24FA7E54-31D1-41CB-B457-9DE568DFBE63}" srcOrd="3" destOrd="0" presId="urn:microsoft.com/office/officeart/2005/8/layout/matrix3"/>
    <dgm:cxn modelId="{CBCD8B4E-4F80-45B1-8014-72E759A0D4DA}" type="presParOf" srcId="{0AFBB590-AA0B-4133-A1B4-4C8FFA68BDC4}" destId="{480B8CD7-FF31-414F-9AC0-E5A9CD4FAD14}" srcOrd="4" destOrd="0" presId="urn:microsoft.com/office/officeart/2005/8/layout/matrix3"/>
  </dgm:cxnLst>
  <dgm:bg>
    <a:solidFill>
      <a:schemeClr val="accent2">
        <a:lumMod val="20000"/>
        <a:lumOff val="80000"/>
      </a:schemeClr>
    </a:solidFill>
  </dgm:bg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27A3F3-D387-4D57-B441-C667BB76428B}">
      <dsp:nvSpPr>
        <dsp:cNvPr id="0" name=""/>
        <dsp:cNvSpPr/>
      </dsp:nvSpPr>
      <dsp:spPr>
        <a:xfrm>
          <a:off x="814385" y="0"/>
          <a:ext cx="4800648" cy="4500594"/>
        </a:xfrm>
        <a:prstGeom prst="diamond">
          <a:avLst/>
        </a:prstGeom>
        <a:solidFill>
          <a:schemeClr val="bg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</dsp:sp>
    <dsp:sp modelId="{CD712A22-83D8-4078-8AF3-9910D2962958}">
      <dsp:nvSpPr>
        <dsp:cNvPr id="0" name=""/>
        <dsp:cNvSpPr/>
      </dsp:nvSpPr>
      <dsp:spPr>
        <a:xfrm>
          <a:off x="1280863" y="397796"/>
          <a:ext cx="1977443" cy="1814751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/>
            <a:t>Неозвученные</a:t>
          </a:r>
          <a:r>
            <a:rPr lang="ru-RU" sz="2000" b="1" kern="1200" dirty="0" smtClean="0"/>
            <a:t> игрушки</a:t>
          </a:r>
          <a:endParaRPr lang="ru-RU" sz="2000" kern="1200" dirty="0"/>
        </a:p>
      </dsp:txBody>
      <dsp:txXfrm>
        <a:off x="1280863" y="397796"/>
        <a:ext cx="1977443" cy="1814751"/>
      </dsp:txXfrm>
    </dsp:sp>
    <dsp:sp modelId="{1A1B058F-910E-4CE5-9A8E-769AB2FE5248}">
      <dsp:nvSpPr>
        <dsp:cNvPr id="0" name=""/>
        <dsp:cNvSpPr/>
      </dsp:nvSpPr>
      <dsp:spPr>
        <a:xfrm>
          <a:off x="3132199" y="427556"/>
          <a:ext cx="2010266" cy="1710227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Озвученные музыкальные игрушки</a:t>
          </a:r>
          <a:endParaRPr lang="ru-RU" sz="2000" kern="1200" dirty="0"/>
        </a:p>
      </dsp:txBody>
      <dsp:txXfrm>
        <a:off x="3132199" y="427556"/>
        <a:ext cx="2010266" cy="1710227"/>
      </dsp:txXfrm>
    </dsp:sp>
    <dsp:sp modelId="{24FA7E54-31D1-41CB-B457-9DE568DFBE63}">
      <dsp:nvSpPr>
        <dsp:cNvPr id="0" name=""/>
        <dsp:cNvSpPr/>
      </dsp:nvSpPr>
      <dsp:spPr>
        <a:xfrm>
          <a:off x="1280863" y="2317805"/>
          <a:ext cx="1977443" cy="1755231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Самодельные музыкальные инструменты</a:t>
          </a:r>
          <a:endParaRPr lang="ru-RU" sz="2000" kern="1200" dirty="0"/>
        </a:p>
      </dsp:txBody>
      <dsp:txXfrm>
        <a:off x="1280863" y="2317805"/>
        <a:ext cx="1977443" cy="1755231"/>
      </dsp:txXfrm>
    </dsp:sp>
    <dsp:sp modelId="{480B8CD7-FF31-414F-9AC0-E5A9CD4FAD14}">
      <dsp:nvSpPr>
        <dsp:cNvPr id="0" name=""/>
        <dsp:cNvSpPr/>
      </dsp:nvSpPr>
      <dsp:spPr>
        <a:xfrm>
          <a:off x="3171112" y="2317805"/>
          <a:ext cx="1977443" cy="1755231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Образные</a:t>
          </a:r>
          <a:r>
            <a:rPr lang="ru-RU" sz="2000" b="1" kern="1200" dirty="0" smtClean="0"/>
            <a:t>  пособия</a:t>
          </a:r>
          <a:endParaRPr lang="ru-RU" sz="2000" kern="1200" dirty="0"/>
        </a:p>
      </dsp:txBody>
      <dsp:txXfrm>
        <a:off x="3171112" y="2317805"/>
        <a:ext cx="1977443" cy="17552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89B72-F09F-4FA1-8406-7352B9D40D73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F5E54E-30AD-4D9D-905D-4B413656085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А.Г. Гогоберидзе, В.А.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Деркунская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«Детство с музыкой» Современные педагогические технологии музыкального воспитания и развития детей раннего и дошкольного возраста. Санкт-Петербург ДЕТСТВО-ПРЕСС, 2010.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Н.А. Ветлугина «Музыкальное воспитание в детском саду». – М.: Просвещение, 1981. – 240 с., нот. – (Б-ка воспитателя дет.сада).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2.Радынова О.П.,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Катинене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А.И.,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Палавандишвили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М.П.  «Музыкальное воспитание дошкольников» Москва «Просвещение» 1994г.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А.И.   Буренина «Коммуникативные танцы-игры для детей». С.-П. «Музыкальная палитра» 2004г.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А.И.  Буренина  «Ритмическая мозаика» Программа по ритмической пластике для детей дошкольного возраста. С.-П. 2000г.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А.И.  Буренина  «Топ-хлоп, малыши» Программа по ритмической пластике для детей раннего возраста. С.-П. 2000г.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М.Ю.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Картушина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«Конспекты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логоритмических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занятий с детьми 4-5, 5-6, 6-7 лет.  Москва, «Сфера» 2008г., 2009г.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Л.Б. Гавришева,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Н.В.Нищева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 Логопедические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распевки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». С.-П. «Детство-пресс» 2005г.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И.Агапова,М.Давыдова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«Развивающие музыкальные игры». Москва 2007г.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Н.Г.Кононова «Музыкально-дидактические игры для дошкольников». Москва, «Просвещение» 1982г.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9.«Музыка и движение» для детей 4-5, 5-6, 6-7 лет. Сост.: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С.И.Бекина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Т.П. Ломова, Е.Н.Соковнина, ». Москва, «Просвещение» 1983г.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О.П.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Радынова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«Слушаем музыку», Москва «Просвещение» 1990г.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«Учите детей петь» состав.: Т.М.Орлова,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С.И.Бекина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для детей 4-5, 5-6, 6-7 лет, Москва «Просвещение» 1987г.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Кацер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О.В. «Игровая методика обучения детей пению», С.-П. «Музыкальная палитра» 2009г.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Е.И. Юдина «Первые уроки музыки и творчества». Москва, «Аквариум» 1999г.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М.А. Михайлова «Развитие музыкальных способностей детей», Ярославль, «Академия развития 1997г.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«Игры для детского сада. Развитие талантов ребенка через игру» под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редак.В.М.Букатова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 С.-П. «Сфера» 2009г.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«Гавришева Л.Б. «Музыка, игра-театр!» , С.-П. «Детство пресс» 2004г.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Е.Д.Макшанцева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«Детские забавы», Москва «Просвещение» 1991г.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М.А. Михайлова, Е.В.Горбина «Поем, играем, танцуем дома и в детском саду», Ярославль «Академия развития 1996г.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Е.С.Анищенкова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«Логопедическая ритмика», Москва «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Астрель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2006г.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Сорокина Н.Ф. 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Миланович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Л.Г. «Театр- творчество - дети». Программа развития творческих способностей средствами театрального искусства. – М.: МИПКРО, 1995. </a:t>
            </a:r>
            <a:endParaRPr lang="ru-RU" sz="12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5E54E-30AD-4D9D-905D-4B4136560859}" type="slidenum">
              <a:rPr lang="ru-RU" smtClean="0"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13" Type="http://schemas.openxmlformats.org/officeDocument/2006/relationships/image" Target="../media/image55.jpeg"/><Relationship Id="rId18" Type="http://schemas.openxmlformats.org/officeDocument/2006/relationships/image" Target="../media/image60.jpeg"/><Relationship Id="rId3" Type="http://schemas.openxmlformats.org/officeDocument/2006/relationships/image" Target="../media/image45.jpeg"/><Relationship Id="rId21" Type="http://schemas.openxmlformats.org/officeDocument/2006/relationships/image" Target="../media/image63.jpeg"/><Relationship Id="rId7" Type="http://schemas.openxmlformats.org/officeDocument/2006/relationships/image" Target="../media/image49.jpeg"/><Relationship Id="rId12" Type="http://schemas.openxmlformats.org/officeDocument/2006/relationships/image" Target="../media/image54.jpeg"/><Relationship Id="rId17" Type="http://schemas.openxmlformats.org/officeDocument/2006/relationships/image" Target="../media/image59.jpeg"/><Relationship Id="rId2" Type="http://schemas.openxmlformats.org/officeDocument/2006/relationships/image" Target="../media/image1.jpeg"/><Relationship Id="rId16" Type="http://schemas.openxmlformats.org/officeDocument/2006/relationships/image" Target="../media/image58.jpeg"/><Relationship Id="rId20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11" Type="http://schemas.openxmlformats.org/officeDocument/2006/relationships/image" Target="../media/image53.jpeg"/><Relationship Id="rId24" Type="http://schemas.openxmlformats.org/officeDocument/2006/relationships/image" Target="../media/image66.jpeg"/><Relationship Id="rId5" Type="http://schemas.openxmlformats.org/officeDocument/2006/relationships/image" Target="../media/image47.jpeg"/><Relationship Id="rId15" Type="http://schemas.openxmlformats.org/officeDocument/2006/relationships/image" Target="../media/image57.jpeg"/><Relationship Id="rId23" Type="http://schemas.openxmlformats.org/officeDocument/2006/relationships/image" Target="../media/image65.jpeg"/><Relationship Id="rId10" Type="http://schemas.openxmlformats.org/officeDocument/2006/relationships/image" Target="../media/image52.jpeg"/><Relationship Id="rId19" Type="http://schemas.openxmlformats.org/officeDocument/2006/relationships/image" Target="../media/image61.jpeg"/><Relationship Id="rId4" Type="http://schemas.openxmlformats.org/officeDocument/2006/relationships/image" Target="../media/image46.jpeg"/><Relationship Id="rId9" Type="http://schemas.openxmlformats.org/officeDocument/2006/relationships/image" Target="../media/image51.png"/><Relationship Id="rId14" Type="http://schemas.openxmlformats.org/officeDocument/2006/relationships/image" Target="../media/image56.jpeg"/><Relationship Id="rId22" Type="http://schemas.openxmlformats.org/officeDocument/2006/relationships/image" Target="../media/image6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jpeg"/><Relationship Id="rId11" Type="http://schemas.openxmlformats.org/officeDocument/2006/relationships/image" Target="../media/image75.jpeg"/><Relationship Id="rId5" Type="http://schemas.openxmlformats.org/officeDocument/2006/relationships/image" Target="../media/image69.jpeg"/><Relationship Id="rId10" Type="http://schemas.openxmlformats.org/officeDocument/2006/relationships/image" Target="../media/image74.jpeg"/><Relationship Id="rId4" Type="http://schemas.openxmlformats.org/officeDocument/2006/relationships/image" Target="../media/image68.jpeg"/><Relationship Id="rId9" Type="http://schemas.openxmlformats.org/officeDocument/2006/relationships/image" Target="../media/image7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37.jpeg"/><Relationship Id="rId18" Type="http://schemas.openxmlformats.org/officeDocument/2006/relationships/image" Target="../media/image4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12" Type="http://schemas.openxmlformats.org/officeDocument/2006/relationships/image" Target="../media/image36.jpeg"/><Relationship Id="rId17" Type="http://schemas.openxmlformats.org/officeDocument/2006/relationships/image" Target="../media/image41.jpeg"/><Relationship Id="rId2" Type="http://schemas.openxmlformats.org/officeDocument/2006/relationships/image" Target="../media/image1.jpeg"/><Relationship Id="rId16" Type="http://schemas.openxmlformats.org/officeDocument/2006/relationships/image" Target="../media/image40.jpeg"/><Relationship Id="rId20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11" Type="http://schemas.openxmlformats.org/officeDocument/2006/relationships/image" Target="../media/image35.gif"/><Relationship Id="rId5" Type="http://schemas.openxmlformats.org/officeDocument/2006/relationships/image" Target="../media/image29.jpeg"/><Relationship Id="rId15" Type="http://schemas.openxmlformats.org/officeDocument/2006/relationships/image" Target="../media/image39.jpeg"/><Relationship Id="rId10" Type="http://schemas.openxmlformats.org/officeDocument/2006/relationships/image" Target="../media/image34.jpeg"/><Relationship Id="rId19" Type="http://schemas.openxmlformats.org/officeDocument/2006/relationships/image" Target="../media/image43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Relationship Id="rId14" Type="http://schemas.openxmlformats.org/officeDocument/2006/relationships/image" Target="../media/image3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928693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муниципальное дошкольное образовательное учреждение</a:t>
            </a:r>
            <a:br>
              <a:rPr lang="ru-RU" sz="1400" dirty="0" smtClean="0"/>
            </a:br>
            <a:r>
              <a:rPr lang="ru-RU" sz="1400" dirty="0" smtClean="0"/>
              <a:t>детский сад № 114 « Искорки»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6400800" cy="378621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Предметно-развивающая среда по музыке в возрастных группах ДОУ</a:t>
            </a:r>
          </a:p>
          <a:p>
            <a:endParaRPr lang="ru-RU" sz="1400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algn="r"/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Музыкальный руководитель  высшей квалификационной категории </a:t>
            </a:r>
          </a:p>
          <a:p>
            <a:r>
              <a:rPr lang="ru-RU" sz="1400" dirty="0" err="1" smtClean="0">
                <a:solidFill>
                  <a:schemeClr val="tx1"/>
                </a:solidFill>
              </a:rPr>
              <a:t>Сасс</a:t>
            </a:r>
            <a:r>
              <a:rPr lang="ru-RU" sz="1400" dirty="0" smtClean="0">
                <a:solidFill>
                  <a:schemeClr val="tx1"/>
                </a:solidFill>
              </a:rPr>
              <a:t> Галина Владимировна</a:t>
            </a:r>
          </a:p>
          <a:p>
            <a:pPr algn="r"/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городской округ город Рыбинск.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2016 г.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142984"/>
            <a:ext cx="64294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Презентация проекта предметно - развивающей среды по музыкальному воспитанию в возрастных группах ДОУ</a:t>
            </a:r>
          </a:p>
          <a:p>
            <a:pPr algn="ctr"/>
            <a:r>
              <a:rPr lang="ru-RU" dirty="0" smtClean="0"/>
              <a:t> в соответствии с ФГОС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357222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Озвученные музыкальные игрушки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 algn="ctr">
              <a:buFontTx/>
              <a:buChar char="-"/>
            </a:pPr>
            <a:r>
              <a:rPr lang="ru-RU" sz="2400" b="1" dirty="0" smtClean="0"/>
              <a:t>Ударные  </a:t>
            </a:r>
            <a:r>
              <a:rPr lang="ru-RU" sz="2400" b="1" dirty="0" err="1" smtClean="0"/>
              <a:t>звуковысотные</a:t>
            </a:r>
            <a:r>
              <a:rPr lang="ru-RU" sz="2400" b="1" dirty="0" smtClean="0"/>
              <a:t>  и  шумовые</a:t>
            </a:r>
          </a:p>
          <a:p>
            <a:pPr algn="ctr">
              <a:buNone/>
            </a:pPr>
            <a:r>
              <a:rPr lang="ru-RU" sz="2400" b="1" dirty="0" smtClean="0"/>
              <a:t>- Струнные                        -  Духовые</a:t>
            </a:r>
          </a:p>
          <a:p>
            <a:pPr algn="ctr">
              <a:buNone/>
            </a:pPr>
            <a:endParaRPr lang="ru-RU" sz="2400" b="1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</a:t>
            </a:r>
          </a:p>
          <a:p>
            <a:pPr>
              <a:buNone/>
            </a:pPr>
            <a:r>
              <a:rPr lang="ru-RU" sz="2400" b="1" dirty="0" smtClean="0"/>
              <a:t>                 </a:t>
            </a:r>
          </a:p>
        </p:txBody>
      </p:sp>
      <p:pic>
        <p:nvPicPr>
          <p:cNvPr id="5" name="Рисунок 4" descr="001ba99_en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4773544">
            <a:off x="887731" y="4181964"/>
            <a:ext cx="1226511" cy="554367"/>
          </a:xfrm>
          <a:prstGeom prst="rect">
            <a:avLst/>
          </a:prstGeom>
        </p:spPr>
      </p:pic>
      <p:pic>
        <p:nvPicPr>
          <p:cNvPr id="8" name="Рисунок 7" descr="2799c8471 - копи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186631">
            <a:off x="913312" y="2198009"/>
            <a:ext cx="1368278" cy="743535"/>
          </a:xfrm>
          <a:prstGeom prst="rect">
            <a:avLst/>
          </a:prstGeom>
        </p:spPr>
      </p:pic>
      <p:pic>
        <p:nvPicPr>
          <p:cNvPr id="9" name="Рисунок 8" descr="2149451-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71604" y="2571744"/>
            <a:ext cx="698505" cy="1143008"/>
          </a:xfrm>
          <a:prstGeom prst="rect">
            <a:avLst/>
          </a:prstGeom>
        </p:spPr>
      </p:pic>
      <p:pic>
        <p:nvPicPr>
          <p:cNvPr id="10" name="Рисунок 9" descr="207255_20111123053846_600x60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23599" y="3057149"/>
            <a:ext cx="991079" cy="598187"/>
          </a:xfrm>
          <a:prstGeom prst="rect">
            <a:avLst/>
          </a:prstGeom>
        </p:spPr>
      </p:pic>
      <p:pic>
        <p:nvPicPr>
          <p:cNvPr id="11" name="Рисунок 10" descr="76689-16106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85918" y="3786190"/>
            <a:ext cx="607684" cy="1164683"/>
          </a:xfrm>
          <a:prstGeom prst="rect">
            <a:avLst/>
          </a:prstGeom>
        </p:spPr>
      </p:pic>
      <p:pic>
        <p:nvPicPr>
          <p:cNvPr id="12" name="Рисунок 11" descr="255228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873314">
            <a:off x="7198596" y="2226770"/>
            <a:ext cx="807224" cy="1107940"/>
          </a:xfrm>
          <a:prstGeom prst="rect">
            <a:avLst/>
          </a:prstGeom>
        </p:spPr>
      </p:pic>
      <p:pic>
        <p:nvPicPr>
          <p:cNvPr id="6" name="Рисунок 5" descr="0014-008-Notki-byli-bolshie-truzhenitsy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948888">
            <a:off x="7622341" y="2912300"/>
            <a:ext cx="536263" cy="965273"/>
          </a:xfrm>
          <a:prstGeom prst="rect">
            <a:avLst/>
          </a:prstGeom>
        </p:spPr>
      </p:pic>
      <p:pic>
        <p:nvPicPr>
          <p:cNvPr id="17" name="Рисунок 16" descr="dnt1_080102193123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929190" y="2887666"/>
            <a:ext cx="1500198" cy="969961"/>
          </a:xfrm>
          <a:prstGeom prst="rect">
            <a:avLst/>
          </a:prstGeom>
        </p:spPr>
      </p:pic>
      <p:pic>
        <p:nvPicPr>
          <p:cNvPr id="16" name="Рисунок 15" descr="2180256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071934" y="2264250"/>
            <a:ext cx="1428760" cy="807560"/>
          </a:xfrm>
          <a:prstGeom prst="rect">
            <a:avLst/>
          </a:prstGeom>
        </p:spPr>
      </p:pic>
      <p:pic>
        <p:nvPicPr>
          <p:cNvPr id="15" name="Рисунок 14" descr="D209 Маракас ср-500x500 (1)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500694" y="2428868"/>
            <a:ext cx="1012038" cy="714380"/>
          </a:xfrm>
          <a:prstGeom prst="rect">
            <a:avLst/>
          </a:prstGeom>
        </p:spPr>
      </p:pic>
      <p:pic>
        <p:nvPicPr>
          <p:cNvPr id="13" name="Рисунок 12" descr="3592_Eichhorn_Simbaof_enl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rot="21053489">
            <a:off x="2631161" y="2172004"/>
            <a:ext cx="1501629" cy="678099"/>
          </a:xfrm>
          <a:prstGeom prst="rect">
            <a:avLst/>
          </a:prstGeom>
        </p:spPr>
      </p:pic>
      <p:pic>
        <p:nvPicPr>
          <p:cNvPr id="14" name="Рисунок 13" descr="624463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143241" y="2620642"/>
            <a:ext cx="1428760" cy="613087"/>
          </a:xfrm>
          <a:prstGeom prst="rect">
            <a:avLst/>
          </a:prstGeom>
        </p:spPr>
      </p:pic>
      <p:pic>
        <p:nvPicPr>
          <p:cNvPr id="18" name="Рисунок 17" descr="dnt1_081003124201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 rot="537233">
            <a:off x="2424894" y="4031026"/>
            <a:ext cx="462937" cy="903291"/>
          </a:xfrm>
          <a:prstGeom prst="rect">
            <a:avLst/>
          </a:prstGeom>
        </p:spPr>
      </p:pic>
      <p:pic>
        <p:nvPicPr>
          <p:cNvPr id="19" name="Рисунок 18" descr="i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6733248" y="3446718"/>
            <a:ext cx="982024" cy="446374"/>
          </a:xfrm>
          <a:prstGeom prst="rect">
            <a:avLst/>
          </a:prstGeom>
        </p:spPr>
      </p:pic>
      <p:pic>
        <p:nvPicPr>
          <p:cNvPr id="20" name="Рисунок 19" descr="wedding-music1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 rot="637254">
            <a:off x="2746691" y="3771974"/>
            <a:ext cx="731679" cy="1191293"/>
          </a:xfrm>
          <a:prstGeom prst="rect">
            <a:avLst/>
          </a:prstGeom>
        </p:spPr>
      </p:pic>
      <p:pic>
        <p:nvPicPr>
          <p:cNvPr id="22" name="Рисунок 21" descr="res (1)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 rot="1488344">
            <a:off x="7530391" y="3911730"/>
            <a:ext cx="540356" cy="1041402"/>
          </a:xfrm>
          <a:prstGeom prst="rect">
            <a:avLst/>
          </a:prstGeom>
        </p:spPr>
      </p:pic>
      <p:pic>
        <p:nvPicPr>
          <p:cNvPr id="23" name="Рисунок 22" descr="res (2)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 rot="20884985">
            <a:off x="6904835" y="3906983"/>
            <a:ext cx="575217" cy="931209"/>
          </a:xfrm>
          <a:prstGeom prst="rect">
            <a:avLst/>
          </a:prstGeom>
        </p:spPr>
      </p:pic>
      <p:pic>
        <p:nvPicPr>
          <p:cNvPr id="24" name="Рисунок 23" descr="331404-1.jp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 rot="21046718">
            <a:off x="3613662" y="3560272"/>
            <a:ext cx="1098067" cy="1501755"/>
          </a:xfrm>
          <a:prstGeom prst="rect">
            <a:avLst/>
          </a:prstGeom>
        </p:spPr>
      </p:pic>
      <p:pic>
        <p:nvPicPr>
          <p:cNvPr id="25" name="Рисунок 24" descr="21147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 rot="686359">
            <a:off x="5477497" y="3923091"/>
            <a:ext cx="788934" cy="1285884"/>
          </a:xfrm>
          <a:prstGeom prst="rect">
            <a:avLst/>
          </a:prstGeom>
        </p:spPr>
      </p:pic>
      <p:pic>
        <p:nvPicPr>
          <p:cNvPr id="26" name="Рисунок 25" descr="883878.jpg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 rot="20785086">
            <a:off x="6572264" y="2071678"/>
            <a:ext cx="714356" cy="1214422"/>
          </a:xfrm>
          <a:prstGeom prst="rect">
            <a:avLst/>
          </a:prstGeom>
        </p:spPr>
      </p:pic>
      <p:pic>
        <p:nvPicPr>
          <p:cNvPr id="27" name="Рисунок 26" descr="Igrushechnyj_govorjawij_organ_enl.jpg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 rot="21176613">
            <a:off x="4643438" y="3643314"/>
            <a:ext cx="857256" cy="1500198"/>
          </a:xfrm>
          <a:prstGeom prst="rect">
            <a:avLst/>
          </a:prstGeom>
        </p:spPr>
      </p:pic>
      <p:pic>
        <p:nvPicPr>
          <p:cNvPr id="7" name="Рисунок 6" descr="85e1002354bdf3f711e161fbbe026d2b.jpg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 rot="3471357">
            <a:off x="5943698" y="4309284"/>
            <a:ext cx="1428760" cy="65484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30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sz="36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Неозвученные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и самодельные музыкальные игрушки</a:t>
            </a:r>
            <a:b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3600" dirty="0"/>
          </a:p>
        </p:txBody>
      </p:sp>
      <p:pic>
        <p:nvPicPr>
          <p:cNvPr id="5" name="Рисунок 4" descr="40f67c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854716">
            <a:off x="1125967" y="2281639"/>
            <a:ext cx="1183135" cy="1478919"/>
          </a:xfrm>
          <a:prstGeom prst="rect">
            <a:avLst/>
          </a:prstGeom>
        </p:spPr>
      </p:pic>
      <p:pic>
        <p:nvPicPr>
          <p:cNvPr id="6" name="Рисунок 5" descr="7590277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648570">
            <a:off x="1286627" y="3884504"/>
            <a:ext cx="1949665" cy="1322987"/>
          </a:xfrm>
          <a:prstGeom prst="rect">
            <a:avLst/>
          </a:prstGeom>
        </p:spPr>
      </p:pic>
      <p:pic>
        <p:nvPicPr>
          <p:cNvPr id="7" name="Рисунок 6" descr="muzykalnye-igrushki-svoimi-rukami.jpg"/>
          <p:cNvPicPr>
            <a:picLocks noChangeAspect="1"/>
          </p:cNvPicPr>
          <p:nvPr/>
        </p:nvPicPr>
        <p:blipFill>
          <a:blip r:embed="rId5" cstate="print">
            <a:lum bright="10000"/>
          </a:blip>
          <a:stretch>
            <a:fillRect/>
          </a:stretch>
        </p:blipFill>
        <p:spPr>
          <a:xfrm rot="740665">
            <a:off x="6771415" y="2018728"/>
            <a:ext cx="1055080" cy="1977168"/>
          </a:xfrm>
          <a:prstGeom prst="rect">
            <a:avLst/>
          </a:prstGeom>
        </p:spPr>
      </p:pic>
      <p:pic>
        <p:nvPicPr>
          <p:cNvPr id="10" name="Содержимое 9" descr="36453_html_1a978829 - копия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3643306" y="4143380"/>
            <a:ext cx="1500198" cy="812607"/>
          </a:xfrm>
        </p:spPr>
      </p:pic>
      <p:pic>
        <p:nvPicPr>
          <p:cNvPr id="11" name="Рисунок 10" descr="2923570e7a94a49a6cdf4e1148d42fb4 - копия (2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57422" y="1857364"/>
            <a:ext cx="804742" cy="1652596"/>
          </a:xfrm>
          <a:prstGeom prst="rect">
            <a:avLst/>
          </a:prstGeom>
        </p:spPr>
      </p:pic>
      <p:pic>
        <p:nvPicPr>
          <p:cNvPr id="13" name="Рисунок 12" descr="s0443617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929058" y="1643050"/>
            <a:ext cx="2286016" cy="936631"/>
          </a:xfrm>
          <a:prstGeom prst="rect">
            <a:avLst/>
          </a:prstGeom>
        </p:spPr>
      </p:pic>
      <p:pic>
        <p:nvPicPr>
          <p:cNvPr id="14" name="Рисунок 13" descr="Музыкальный уголок - копия.jpg"/>
          <p:cNvPicPr>
            <a:picLocks noChangeAspect="1"/>
          </p:cNvPicPr>
          <p:nvPr/>
        </p:nvPicPr>
        <p:blipFill>
          <a:blip r:embed="rId9" cstate="print">
            <a:lum bright="10000"/>
          </a:blip>
          <a:stretch>
            <a:fillRect/>
          </a:stretch>
        </p:blipFill>
        <p:spPr>
          <a:xfrm>
            <a:off x="3643306" y="2714620"/>
            <a:ext cx="1714513" cy="1270010"/>
          </a:xfrm>
          <a:prstGeom prst="rect">
            <a:avLst/>
          </a:prstGeom>
        </p:spPr>
      </p:pic>
      <p:pic>
        <p:nvPicPr>
          <p:cNvPr id="15" name="Рисунок 14" descr="Музыкальный уголок - копия (2)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20785522">
            <a:off x="5750947" y="2660022"/>
            <a:ext cx="946986" cy="1636409"/>
          </a:xfrm>
          <a:prstGeom prst="rect">
            <a:avLst/>
          </a:prstGeom>
        </p:spPr>
      </p:pic>
      <p:pic>
        <p:nvPicPr>
          <p:cNvPr id="12" name="Рисунок 11" descr="2929643 - копия.jpg"/>
          <p:cNvPicPr>
            <a:picLocks noChangeAspect="1"/>
          </p:cNvPicPr>
          <p:nvPr/>
        </p:nvPicPr>
        <p:blipFill>
          <a:blip r:embed="rId11" cstate="print">
            <a:lum bright="20000"/>
          </a:blip>
          <a:stretch>
            <a:fillRect/>
          </a:stretch>
        </p:blipFill>
        <p:spPr>
          <a:xfrm>
            <a:off x="5643570" y="4357694"/>
            <a:ext cx="2183839" cy="7977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Содержание предметно-развивающей среды в младшей группе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Материалы и оборудование:  </a:t>
            </a:r>
            <a:r>
              <a:rPr lang="ru-RU" sz="1700" dirty="0" smtClean="0"/>
              <a:t>Магнитофон,- Аудиозаписи (классическая и народная музыка, </a:t>
            </a:r>
            <a:r>
              <a:rPr lang="ru-RU" sz="1700" dirty="0" err="1" smtClean="0"/>
              <a:t>муз.сказки</a:t>
            </a:r>
            <a:r>
              <a:rPr lang="ru-RU" sz="1700" dirty="0" smtClean="0"/>
              <a:t>, колыбельные, детские песни, звуки природы), - </a:t>
            </a:r>
            <a:r>
              <a:rPr lang="ru-RU" sz="1700" dirty="0" err="1" smtClean="0"/>
              <a:t>Фланелеграф</a:t>
            </a:r>
            <a:r>
              <a:rPr lang="ru-RU" sz="1700" dirty="0" smtClean="0"/>
              <a:t> (несколько больших и маленьких изображений птичек, солнышек), - Ширма, - Элементы костюмов</a:t>
            </a:r>
          </a:p>
          <a:p>
            <a:r>
              <a:rPr lang="ru-RU" sz="2000" b="1" dirty="0" smtClean="0"/>
              <a:t>Детские музыкальные инструменты </a:t>
            </a:r>
            <a:r>
              <a:rPr lang="ru-RU" sz="1800" dirty="0" smtClean="0"/>
              <a:t>-  Бубны (2-3 шт.), -Барабаны (2), - Дудочки (2-3), - Треугольник,- Деревянные ложки (2-3 пары),- Металлофон (1)</a:t>
            </a:r>
          </a:p>
          <a:p>
            <a:r>
              <a:rPr lang="ru-RU" sz="2000" b="1" dirty="0" smtClean="0"/>
              <a:t>Музыкальные игрушки     </a:t>
            </a:r>
          </a:p>
          <a:p>
            <a:pPr>
              <a:buNone/>
            </a:pPr>
            <a:r>
              <a:rPr lang="ru-RU" sz="1800" b="1" dirty="0" smtClean="0"/>
              <a:t>       </a:t>
            </a:r>
            <a:r>
              <a:rPr lang="ru-RU" sz="1800" b="1" dirty="0" err="1" smtClean="0"/>
              <a:t>Неозвученные</a:t>
            </a:r>
            <a:r>
              <a:rPr lang="ru-RU" sz="1800" b="1" dirty="0" smtClean="0"/>
              <a:t>:</a:t>
            </a:r>
            <a:r>
              <a:rPr lang="ru-RU" sz="1800" dirty="0" smtClean="0"/>
              <a:t>- Гармошка- Пианино (немая клавиатура)- Звуковая книжка- Звуковые картинки (иллюстрации к знакомым песням)- 3-х ступенчатая лесенка</a:t>
            </a:r>
          </a:p>
          <a:p>
            <a:pPr>
              <a:buNone/>
            </a:pPr>
            <a:r>
              <a:rPr lang="ru-RU" sz="1800" b="1" dirty="0" smtClean="0"/>
              <a:t>        Озвученные:</a:t>
            </a:r>
            <a:r>
              <a:rPr lang="ru-RU" sz="1800" dirty="0" smtClean="0"/>
              <a:t>- Музыкальный волчок- Музыкальный молоточек- Погремушки</a:t>
            </a:r>
          </a:p>
          <a:p>
            <a:pPr>
              <a:buNone/>
            </a:pPr>
            <a:r>
              <a:rPr lang="ru-RU" sz="1800" dirty="0" smtClean="0"/>
              <a:t>      - Музыкальные колокольчики- Неваляшки</a:t>
            </a:r>
            <a:endParaRPr lang="ru-RU" sz="1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210724775.jpg"/>
          <p:cNvPicPr>
            <a:picLocks noChangeAspect="1"/>
          </p:cNvPicPr>
          <p:nvPr/>
        </p:nvPicPr>
        <p:blipFill>
          <a:blip r:embed="rId3" cstate="print">
            <a:lum bright="20000"/>
          </a:blip>
          <a:stretch>
            <a:fillRect/>
          </a:stretch>
        </p:blipFill>
        <p:spPr>
          <a:xfrm>
            <a:off x="6500826" y="3786190"/>
            <a:ext cx="1950720" cy="17859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Содержание предметно-развивающей среды в младшей группе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43469"/>
          </a:xfrm>
        </p:spPr>
        <p:txBody>
          <a:bodyPr>
            <a:normAutofit/>
          </a:bodyPr>
          <a:lstStyle/>
          <a:p>
            <a:r>
              <a:rPr lang="ru-RU" sz="2100" b="1" dirty="0" smtClean="0"/>
              <a:t>Дидактические игры и пособия</a:t>
            </a:r>
          </a:p>
          <a:p>
            <a:pPr>
              <a:buNone/>
            </a:pPr>
            <a:r>
              <a:rPr lang="ru-RU" sz="1800" b="1" dirty="0" smtClean="0"/>
              <a:t>Для развитие </a:t>
            </a:r>
            <a:r>
              <a:rPr lang="ru-RU" sz="1800" b="1" dirty="0" err="1" smtClean="0"/>
              <a:t>звуковысотного</a:t>
            </a:r>
            <a:r>
              <a:rPr lang="ru-RU" sz="1800" b="1" dirty="0" smtClean="0"/>
              <a:t> слуха:</a:t>
            </a:r>
            <a:endParaRPr lang="ru-RU" sz="1800" dirty="0" smtClean="0"/>
          </a:p>
          <a:p>
            <a:pPr>
              <a:buFontTx/>
              <a:buChar char="-"/>
            </a:pPr>
            <a:r>
              <a:rPr lang="ru-RU" sz="1800" dirty="0" smtClean="0"/>
              <a:t>«Где мои детки?»,   - «Чудесный мешочек» ,    </a:t>
            </a:r>
          </a:p>
          <a:p>
            <a:pPr>
              <a:buFontTx/>
              <a:buChar char="-"/>
            </a:pPr>
            <a:r>
              <a:rPr lang="ru-RU" sz="1800" dirty="0" smtClean="0"/>
              <a:t>- «Кто в домике живет?» </a:t>
            </a:r>
          </a:p>
          <a:p>
            <a:pPr>
              <a:buNone/>
            </a:pPr>
            <a:r>
              <a:rPr lang="ru-RU" sz="1800" dirty="0" smtClean="0"/>
              <a:t>-   «Подумай и отгадай»,  - «Птицы и птенчики</a:t>
            </a:r>
            <a:r>
              <a:rPr lang="ru-RU" sz="1800" i="1" dirty="0" smtClean="0"/>
              <a:t>».</a:t>
            </a:r>
            <a:endParaRPr lang="ru-RU" sz="1800" dirty="0" smtClean="0"/>
          </a:p>
          <a:p>
            <a:pPr>
              <a:buNone/>
            </a:pPr>
            <a:r>
              <a:rPr lang="ru-RU" sz="1800" b="1" dirty="0" smtClean="0"/>
              <a:t>Для развитие чувства ритма:</a:t>
            </a:r>
            <a:endParaRPr lang="ru-RU" sz="1800" dirty="0" smtClean="0"/>
          </a:p>
          <a:p>
            <a:pPr>
              <a:buNone/>
            </a:pPr>
            <a:r>
              <a:rPr lang="ru-RU" sz="1800" b="1" dirty="0" smtClean="0"/>
              <a:t> </a:t>
            </a:r>
            <a:r>
              <a:rPr lang="ru-RU" sz="1800" dirty="0" smtClean="0"/>
              <a:t>- «Прогулка»,  - «К нам гости пришли»,  - «Что делают дети?»,  - «Зайцы»</a:t>
            </a:r>
          </a:p>
          <a:p>
            <a:pPr>
              <a:buNone/>
            </a:pPr>
            <a:r>
              <a:rPr lang="ru-RU" sz="1800" b="1" dirty="0" smtClean="0"/>
              <a:t>Для развития тембрового и динамического слуха»: </a:t>
            </a:r>
            <a:endParaRPr lang="ru-RU" sz="1800" dirty="0" smtClean="0"/>
          </a:p>
          <a:p>
            <a:pPr>
              <a:buFontTx/>
              <a:buChar char="-"/>
            </a:pPr>
            <a:r>
              <a:rPr lang="ru-RU" sz="1800" dirty="0" smtClean="0"/>
              <a:t>«Нам игрушки принесли»,  - «Узнай  по голосу»</a:t>
            </a:r>
          </a:p>
          <a:p>
            <a:r>
              <a:rPr lang="ru-RU" sz="1800" b="1" dirty="0" smtClean="0"/>
              <a:t>Иллюстративный материал</a:t>
            </a:r>
          </a:p>
          <a:p>
            <a:pPr>
              <a:buNone/>
            </a:pPr>
            <a:r>
              <a:rPr lang="ru-RU" sz="1800" dirty="0" smtClean="0"/>
              <a:t>- Картинки к музыкальным произведениям (предметные, сюжетные)</a:t>
            </a:r>
          </a:p>
          <a:p>
            <a:pPr>
              <a:buFontTx/>
              <a:buChar char="-"/>
            </a:pPr>
            <a:r>
              <a:rPr lang="ru-RU" sz="1800" dirty="0" smtClean="0"/>
              <a:t>Картинки с изображением музыкальных инструментов</a:t>
            </a:r>
          </a:p>
          <a:p>
            <a:r>
              <a:rPr lang="ru-RU" sz="1800" b="1" dirty="0" smtClean="0"/>
              <a:t>Детская литература   </a:t>
            </a:r>
            <a:r>
              <a:rPr lang="ru-RU" sz="1800" dirty="0" smtClean="0"/>
              <a:t>- Книжки с песенками и </a:t>
            </a:r>
            <a:r>
              <a:rPr lang="ru-RU" sz="1800" dirty="0" err="1" smtClean="0"/>
              <a:t>потешками</a:t>
            </a:r>
            <a:endParaRPr lang="ru-RU" sz="1800" b="1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Рисунок 3" descr="110c0c18ee3e0339ab01fbd785b8ffd9.jpg.jpg"/>
          <p:cNvPicPr>
            <a:picLocks noChangeAspect="1"/>
          </p:cNvPicPr>
          <p:nvPr/>
        </p:nvPicPr>
        <p:blipFill>
          <a:blip r:embed="rId4" cstate="print">
            <a:lum bright="30000"/>
          </a:blip>
          <a:stretch>
            <a:fillRect/>
          </a:stretch>
        </p:blipFill>
        <p:spPr>
          <a:xfrm>
            <a:off x="5357818" y="1571612"/>
            <a:ext cx="2765112" cy="178932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Содержание предметно-развивающей среды в средней группе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357299"/>
            <a:ext cx="8229600" cy="457203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Материалы и оборудование</a:t>
            </a:r>
          </a:p>
          <a:p>
            <a:pPr>
              <a:buNone/>
            </a:pPr>
            <a:r>
              <a:rPr lang="ru-RU" sz="1700" dirty="0" smtClean="0"/>
              <a:t>- Магнитофон  - Аудиозаписи (как в </a:t>
            </a:r>
            <a:r>
              <a:rPr lang="ru-RU" sz="1700" dirty="0" err="1" smtClean="0"/>
              <a:t>мл.гр</a:t>
            </a:r>
            <a:r>
              <a:rPr lang="ru-RU" sz="1700" dirty="0" smtClean="0"/>
              <a:t>.) - Ширма  - Элементы костюмов</a:t>
            </a:r>
          </a:p>
          <a:p>
            <a:pPr>
              <a:buNone/>
            </a:pPr>
            <a:r>
              <a:rPr lang="ru-RU" sz="1700" dirty="0" smtClean="0"/>
              <a:t>- </a:t>
            </a:r>
            <a:r>
              <a:rPr lang="ru-RU" sz="1700" dirty="0" err="1" smtClean="0"/>
              <a:t>Фланелеграф</a:t>
            </a:r>
            <a:r>
              <a:rPr lang="ru-RU" sz="1700" dirty="0" smtClean="0"/>
              <a:t> (то же плюс кружочки 2-х диаметров для выкладывания ритма)</a:t>
            </a:r>
          </a:p>
          <a:p>
            <a:r>
              <a:rPr lang="ru-RU" sz="2000" b="1" dirty="0" smtClean="0"/>
              <a:t>Детские музыкальные инструменты</a:t>
            </a:r>
          </a:p>
          <a:p>
            <a:pPr>
              <a:buNone/>
            </a:pPr>
            <a:r>
              <a:rPr lang="ru-RU" sz="1700" dirty="0" smtClean="0"/>
              <a:t>- Бубны (2-3 шт.)  -Барабаны (2)  - Дудочки (2-3)  - Треугольник</a:t>
            </a:r>
          </a:p>
          <a:p>
            <a:pPr>
              <a:buNone/>
            </a:pPr>
            <a:r>
              <a:rPr lang="ru-RU" sz="1700" dirty="0" smtClean="0"/>
              <a:t>Деревянные ложки (2-3 </a:t>
            </a:r>
            <a:r>
              <a:rPr lang="ru-RU" sz="1700" dirty="0" err="1" smtClean="0"/>
              <a:t>п</a:t>
            </a:r>
            <a:r>
              <a:rPr lang="ru-RU" sz="1700" dirty="0" smtClean="0"/>
              <a:t>) - Металлофоны (2) - Бубенцы- Рояль, пианино</a:t>
            </a:r>
          </a:p>
          <a:p>
            <a:r>
              <a:rPr lang="ru-RU" sz="2000" b="1" dirty="0" smtClean="0"/>
              <a:t>Музыкальные игрушки</a:t>
            </a:r>
          </a:p>
          <a:p>
            <a:pPr>
              <a:buNone/>
            </a:pPr>
            <a:r>
              <a:rPr lang="ru-RU" sz="2000" b="1" dirty="0" err="1" smtClean="0"/>
              <a:t>Неозвученные</a:t>
            </a:r>
            <a:r>
              <a:rPr lang="ru-RU" sz="1700" b="1" dirty="0" smtClean="0"/>
              <a:t>: </a:t>
            </a:r>
            <a:r>
              <a:rPr lang="ru-RU" sz="1700" dirty="0" smtClean="0"/>
              <a:t>- Гармошка - Пианино (немая клавиатура)  - Балалайка - Звуковая книжка - Звуковые картинки (иллюстрации к знакомым песням)  - 3-х  и 5-ти ступенчатая лесенка </a:t>
            </a:r>
          </a:p>
          <a:p>
            <a:pPr>
              <a:buNone/>
            </a:pPr>
            <a:r>
              <a:rPr lang="ru-RU" sz="2000" b="1" dirty="0" smtClean="0"/>
              <a:t>Озвученные: </a:t>
            </a:r>
            <a:r>
              <a:rPr lang="ru-RU" sz="1600" dirty="0" smtClean="0"/>
              <a:t>- Музыкальный волчок - Музыкальный молоточек</a:t>
            </a:r>
          </a:p>
          <a:p>
            <a:pPr>
              <a:buNone/>
            </a:pPr>
            <a:r>
              <a:rPr lang="ru-RU" sz="1600" dirty="0" smtClean="0"/>
              <a:t>- Погремушки - Музыкальные колокольчики</a:t>
            </a:r>
          </a:p>
          <a:p>
            <a:pPr>
              <a:buFontTx/>
              <a:buChar char="-"/>
            </a:pPr>
            <a:endParaRPr lang="ru-RU" sz="2000" dirty="0" smtClean="0">
              <a:ln>
                <a:solidFill>
                  <a:schemeClr val="tx1"/>
                </a:solidFill>
              </a:ln>
            </a:endParaRP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30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4" name="Рисунок 3" descr="0f55a4d1d90bbbcea538811e8b5a611d.jpg"/>
          <p:cNvPicPr>
            <a:picLocks noChangeAspect="1"/>
          </p:cNvPicPr>
          <p:nvPr/>
        </p:nvPicPr>
        <p:blipFill>
          <a:blip r:embed="rId3" cstate="print">
            <a:lum bright="20000"/>
          </a:blip>
          <a:stretch>
            <a:fillRect/>
          </a:stretch>
        </p:blipFill>
        <p:spPr>
          <a:xfrm>
            <a:off x="5500694" y="1214422"/>
            <a:ext cx="2500330" cy="20895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Содержание предметно-развивающей среды в средней группе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lnSpcReduction="10000"/>
          </a:bodyPr>
          <a:lstStyle/>
          <a:p>
            <a:r>
              <a:rPr lang="ru-RU" sz="2000" b="1" dirty="0" smtClean="0"/>
              <a:t>Дидактические игры и пособия</a:t>
            </a:r>
          </a:p>
          <a:p>
            <a:pPr>
              <a:buNone/>
            </a:pPr>
            <a:r>
              <a:rPr lang="ru-RU" sz="2000" b="1" dirty="0" smtClean="0"/>
              <a:t>Для развитие </a:t>
            </a:r>
            <a:r>
              <a:rPr lang="ru-RU" sz="2000" b="1" dirty="0" err="1" smtClean="0"/>
              <a:t>звуковысотного</a:t>
            </a:r>
            <a:r>
              <a:rPr lang="ru-RU" sz="2000" b="1" dirty="0" smtClean="0"/>
              <a:t> слуха:</a:t>
            </a:r>
            <a:endParaRPr lang="ru-RU" sz="2000" dirty="0" smtClean="0"/>
          </a:p>
          <a:p>
            <a:pPr>
              <a:buNone/>
            </a:pPr>
            <a:r>
              <a:rPr lang="ru-RU" sz="2000" b="1" dirty="0" smtClean="0"/>
              <a:t> </a:t>
            </a:r>
            <a:r>
              <a:rPr lang="ru-RU" sz="2000" dirty="0" smtClean="0"/>
              <a:t>- «Где мои детки?» - «Чудесный мешочек» </a:t>
            </a:r>
          </a:p>
          <a:p>
            <a:pPr>
              <a:buNone/>
            </a:pPr>
            <a:r>
              <a:rPr lang="ru-RU" sz="2000" dirty="0" smtClean="0"/>
              <a:t> - «Подумай и отгадай» - «Птицы и птенчики</a:t>
            </a:r>
            <a:r>
              <a:rPr lang="ru-RU" sz="2000" i="1" dirty="0" smtClean="0"/>
              <a:t>»</a:t>
            </a:r>
          </a:p>
          <a:p>
            <a:pPr>
              <a:buNone/>
            </a:pPr>
            <a:r>
              <a:rPr lang="ru-RU" sz="2000" dirty="0" smtClean="0"/>
              <a:t>- «Кто в домике живет?» - «Качели» - «Курицы»</a:t>
            </a:r>
          </a:p>
          <a:p>
            <a:pPr>
              <a:buNone/>
            </a:pPr>
            <a:r>
              <a:rPr lang="ru-RU" sz="2000" b="1" dirty="0" smtClean="0"/>
              <a:t>Для развитие чувства ритма: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- «Прогулка» - «Кто как идёт» - «Весёлые дудочки»</a:t>
            </a:r>
            <a:r>
              <a:rPr lang="ru-RU" sz="2000" i="1" dirty="0" smtClean="0"/>
              <a:t> </a:t>
            </a:r>
            <a:endParaRPr lang="ru-RU" sz="2000" dirty="0" smtClean="0"/>
          </a:p>
          <a:p>
            <a:pPr>
              <a:buNone/>
            </a:pPr>
            <a:r>
              <a:rPr lang="ru-RU" sz="2000" b="1" dirty="0" smtClean="0"/>
              <a:t>Для развития тембрового и динамического слуха:</a:t>
            </a:r>
            <a:endParaRPr lang="ru-RU" sz="2000" dirty="0" smtClean="0"/>
          </a:p>
          <a:p>
            <a:pPr>
              <a:buNone/>
            </a:pPr>
            <a:r>
              <a:rPr lang="ru-RU" sz="2000" b="1" dirty="0" smtClean="0"/>
              <a:t> </a:t>
            </a:r>
            <a:r>
              <a:rPr lang="ru-RU" sz="2000" dirty="0" smtClean="0"/>
              <a:t>- «Громко-тихо» - «Колпачки» - «Узнай свой инструмент»</a:t>
            </a:r>
          </a:p>
          <a:p>
            <a:r>
              <a:rPr lang="ru-RU" sz="2000" b="1" dirty="0" smtClean="0"/>
              <a:t>Иллюстративный материал</a:t>
            </a:r>
          </a:p>
          <a:p>
            <a:pPr>
              <a:buNone/>
            </a:pPr>
            <a:r>
              <a:rPr lang="ru-RU" sz="2000" dirty="0" smtClean="0"/>
              <a:t>- Картинки к музыкальным произведениям (предметные, сюжетные)</a:t>
            </a:r>
          </a:p>
          <a:p>
            <a:pPr>
              <a:buFontTx/>
              <a:buChar char="-"/>
            </a:pPr>
            <a:r>
              <a:rPr lang="ru-RU" sz="2000" dirty="0" smtClean="0"/>
              <a:t>Картинки с изображением музыкальных инструментов - Пиктограммы</a:t>
            </a:r>
          </a:p>
          <a:p>
            <a:r>
              <a:rPr lang="ru-RU" sz="2000" b="1" dirty="0" smtClean="0"/>
              <a:t>Детская литература   </a:t>
            </a:r>
            <a:r>
              <a:rPr lang="ru-RU" sz="2000" dirty="0" smtClean="0"/>
              <a:t>- Книжки с песенками и </a:t>
            </a:r>
            <a:r>
              <a:rPr lang="ru-RU" sz="2000" dirty="0" err="1" smtClean="0"/>
              <a:t>потешками</a:t>
            </a:r>
            <a:endParaRPr lang="ru-RU" sz="2000" b="1" dirty="0" smtClean="0"/>
          </a:p>
          <a:p>
            <a:pPr>
              <a:buNone/>
            </a:pPr>
            <a:endParaRPr lang="ru-RU" sz="2000" dirty="0"/>
          </a:p>
        </p:txBody>
      </p:sp>
      <p:pic>
        <p:nvPicPr>
          <p:cNvPr id="5" name="Рисунок 4" descr="94695562.jpg"/>
          <p:cNvPicPr>
            <a:picLocks noChangeAspect="1"/>
          </p:cNvPicPr>
          <p:nvPr/>
        </p:nvPicPr>
        <p:blipFill>
          <a:blip r:embed="rId4" cstate="print">
            <a:lum bright="30000"/>
          </a:blip>
          <a:stretch>
            <a:fillRect/>
          </a:stretch>
        </p:blipFill>
        <p:spPr>
          <a:xfrm>
            <a:off x="6786578" y="2786058"/>
            <a:ext cx="1928826" cy="192882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20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Содержание предметно-развивающей среды в старшей группе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Материалы и оборудование</a:t>
            </a:r>
          </a:p>
          <a:p>
            <a:pPr>
              <a:buNone/>
            </a:pPr>
            <a:r>
              <a:rPr lang="ru-RU" sz="2600" dirty="0" smtClean="0"/>
              <a:t>- Магнитофон - Аудиозаписи (классическая и народная музыка, </a:t>
            </a:r>
            <a:r>
              <a:rPr lang="ru-RU" sz="2600" dirty="0" err="1" smtClean="0"/>
              <a:t>муз.сказки</a:t>
            </a:r>
            <a:r>
              <a:rPr lang="ru-RU" sz="2600" dirty="0" smtClean="0"/>
              <a:t>, колыбельные, детские песни, звуки природы)</a:t>
            </a:r>
          </a:p>
          <a:p>
            <a:pPr>
              <a:buNone/>
            </a:pPr>
            <a:r>
              <a:rPr lang="ru-RU" sz="2600" dirty="0" smtClean="0"/>
              <a:t>- </a:t>
            </a:r>
            <a:r>
              <a:rPr lang="ru-RU" sz="2600" dirty="0" err="1" smtClean="0"/>
              <a:t>Фланелеграф</a:t>
            </a:r>
            <a:r>
              <a:rPr lang="ru-RU" sz="2600" dirty="0" smtClean="0"/>
              <a:t> (кружочки 2-х диаметров для выкладывания ритма, длинные и короткие полоски)   – Ширма    - Элементы костюмов</a:t>
            </a:r>
          </a:p>
          <a:p>
            <a:r>
              <a:rPr lang="ru-RU" b="1" dirty="0" smtClean="0"/>
              <a:t>Детские музыкальные инструменты</a:t>
            </a:r>
          </a:p>
          <a:p>
            <a:pPr>
              <a:buNone/>
            </a:pPr>
            <a:r>
              <a:rPr lang="ru-RU" sz="2600" dirty="0" smtClean="0"/>
              <a:t>-Бубны (2-3 шт.) -Барабаны с разной высотой звучания- Дудочки (2-3 )      </a:t>
            </a:r>
          </a:p>
          <a:p>
            <a:pPr>
              <a:buNone/>
            </a:pPr>
            <a:r>
              <a:rPr lang="ru-RU" sz="2600" dirty="0" smtClean="0"/>
              <a:t>- Треугольник - Деревянные ложки (2-3 пары ) - Металлофоны (2-3)</a:t>
            </a:r>
          </a:p>
          <a:p>
            <a:pPr>
              <a:buNone/>
            </a:pPr>
            <a:r>
              <a:rPr lang="ru-RU" sz="2600" dirty="0" smtClean="0"/>
              <a:t>- Бубенцы - Рояль, пианино - </a:t>
            </a:r>
            <a:r>
              <a:rPr lang="ru-RU" sz="2600" dirty="0" err="1" smtClean="0"/>
              <a:t>Триолы</a:t>
            </a:r>
            <a:r>
              <a:rPr lang="ru-RU" sz="2600" dirty="0" smtClean="0"/>
              <a:t> (2-3)- Маракасы - Трещотка- Цитры, цимбалы</a:t>
            </a:r>
            <a:endParaRPr lang="ru-RU" sz="2600" b="1" dirty="0" smtClean="0"/>
          </a:p>
          <a:p>
            <a:r>
              <a:rPr lang="ru-RU" b="1" dirty="0" smtClean="0"/>
              <a:t>Музыкальные игрушки</a:t>
            </a:r>
          </a:p>
          <a:p>
            <a:pPr>
              <a:buNone/>
            </a:pPr>
            <a:r>
              <a:rPr lang="ru-RU" sz="2600" b="1" dirty="0" err="1" smtClean="0"/>
              <a:t>Неозвученные</a:t>
            </a:r>
            <a:r>
              <a:rPr lang="ru-RU" sz="2600" b="1" dirty="0" smtClean="0"/>
              <a:t>:</a:t>
            </a:r>
            <a:r>
              <a:rPr lang="ru-RU" sz="2600" dirty="0" smtClean="0"/>
              <a:t>- - Гармошка- Пианино (немая клавиатура)- Балалайка- Звуковая книжка - Звуковые картинки (иллюстрации к знакомым песням)- 5-ти ступенчатая лесенка</a:t>
            </a:r>
          </a:p>
          <a:p>
            <a:pPr>
              <a:buNone/>
            </a:pPr>
            <a:r>
              <a:rPr lang="ru-RU" sz="2600" b="1" dirty="0" smtClean="0"/>
              <a:t>Озвученные: </a:t>
            </a:r>
            <a:r>
              <a:rPr lang="ru-RU" sz="2600" dirty="0" smtClean="0"/>
              <a:t>- Музыкальный волчок - Музыкальный молоточек</a:t>
            </a:r>
          </a:p>
          <a:p>
            <a:pPr>
              <a:buNone/>
            </a:pPr>
            <a:r>
              <a:rPr lang="ru-RU" sz="2600" dirty="0" smtClean="0"/>
              <a:t>- Погремушки - Музыкальные колокольчики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01122" cy="107157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Содержание предметно-развивающей среды в старшей группе</a:t>
            </a:r>
            <a:endParaRPr lang="ru-RU" sz="32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428737"/>
            <a:ext cx="8229600" cy="4143403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Дидактические игры и пособия</a:t>
            </a:r>
          </a:p>
          <a:p>
            <a:pPr>
              <a:buNone/>
            </a:pPr>
            <a:r>
              <a:rPr lang="ru-RU" sz="2900" b="1" dirty="0" smtClean="0"/>
              <a:t>Для развитие </a:t>
            </a:r>
            <a:r>
              <a:rPr lang="ru-RU" sz="2900" b="1" dirty="0" err="1" smtClean="0"/>
              <a:t>звуковысотного</a:t>
            </a:r>
            <a:r>
              <a:rPr lang="ru-RU" sz="2900" b="1" dirty="0" smtClean="0"/>
              <a:t> слуха:</a:t>
            </a: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- «Музыкальное лото» - «Ступеньки» - «Угадай колокольчик» </a:t>
            </a:r>
          </a:p>
          <a:p>
            <a:pPr>
              <a:buNone/>
            </a:pPr>
            <a:r>
              <a:rPr lang="ru-RU" sz="2900" b="1" dirty="0" smtClean="0"/>
              <a:t>Для развитие чувства ритма:</a:t>
            </a:r>
            <a:endParaRPr lang="ru-RU" sz="2900" dirty="0" smtClean="0"/>
          </a:p>
          <a:p>
            <a:pPr>
              <a:buNone/>
            </a:pPr>
            <a:r>
              <a:rPr lang="ru-RU" sz="2900" b="1" dirty="0" smtClean="0"/>
              <a:t> </a:t>
            </a:r>
            <a:r>
              <a:rPr lang="ru-RU" sz="2900" dirty="0" smtClean="0"/>
              <a:t>- «Прогулка» - «Наше путешествие» - «Определи по ритму»</a:t>
            </a:r>
          </a:p>
          <a:p>
            <a:pPr>
              <a:buNone/>
            </a:pPr>
            <a:r>
              <a:rPr lang="ru-RU" sz="2900" i="1" dirty="0" smtClean="0"/>
              <a:t> </a:t>
            </a:r>
            <a:r>
              <a:rPr lang="ru-RU" sz="2900" b="1" dirty="0" smtClean="0"/>
              <a:t>Для развития тембрового и динамического слуха»:</a:t>
            </a:r>
            <a:endParaRPr lang="ru-RU" sz="2900" dirty="0" smtClean="0"/>
          </a:p>
          <a:p>
            <a:pPr>
              <a:buFontTx/>
              <a:buChar char="-"/>
            </a:pPr>
            <a:r>
              <a:rPr lang="ru-RU" sz="2900" dirty="0" smtClean="0"/>
              <a:t>«Определи инструмент - «На чем играю» - «Слушаем внимательно» - «Музыкальные загадки»</a:t>
            </a:r>
          </a:p>
          <a:p>
            <a:r>
              <a:rPr lang="ru-RU" b="1" dirty="0" smtClean="0"/>
              <a:t>Развивающие игры и материалы развивающих технологий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sz="2900" dirty="0" smtClean="0"/>
              <a:t>«Звучащий мир вокруг нас»: игры со звуками (природный, бросовый материал: деревянные палочки, камешки, баночки, орешки и т. д.)</a:t>
            </a:r>
          </a:p>
          <a:p>
            <a:pPr>
              <a:buNone/>
            </a:pPr>
            <a:r>
              <a:rPr lang="ru-RU" sz="2900" dirty="0" smtClean="0"/>
              <a:t>- «Что звучит: дерево, металл, вода, камни, кожа, бумага, др.»</a:t>
            </a:r>
          </a:p>
          <a:p>
            <a:pPr>
              <a:buFontTx/>
              <a:buChar char="-"/>
            </a:pPr>
            <a:r>
              <a:rPr lang="ru-RU" sz="2900" dirty="0" smtClean="0"/>
              <a:t>Игры на моделирование: на виды движений, на силу звука, на длительность звука.</a:t>
            </a:r>
            <a:r>
              <a:rPr lang="ru-RU" sz="2900" b="1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b="1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Содержание предметно-развивающей среды в старшей группе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1"/>
            <a:ext cx="8501122" cy="4071965"/>
          </a:xfrm>
        </p:spPr>
        <p:txBody>
          <a:bodyPr>
            <a:normAutofit fontScale="92500" lnSpcReduction="20000"/>
          </a:bodyPr>
          <a:lstStyle/>
          <a:p>
            <a:r>
              <a:rPr lang="ru-RU" sz="2600" b="1" dirty="0" smtClean="0"/>
              <a:t>Иллюстративный материал</a:t>
            </a:r>
          </a:p>
          <a:p>
            <a:pPr>
              <a:buNone/>
            </a:pPr>
            <a:r>
              <a:rPr lang="ru-RU" sz="1600" dirty="0" smtClean="0"/>
              <a:t>- Картинки к музыкальным произведениям (предметные, сюжетные)</a:t>
            </a:r>
          </a:p>
          <a:p>
            <a:pPr>
              <a:buNone/>
            </a:pPr>
            <a:r>
              <a:rPr lang="ru-RU" sz="1600" dirty="0" smtClean="0"/>
              <a:t>- Картинки с изображением музыкальных инструментов - Пиктограммы</a:t>
            </a:r>
          </a:p>
          <a:p>
            <a:pPr>
              <a:buNone/>
            </a:pPr>
            <a:r>
              <a:rPr lang="ru-RU" sz="1600" dirty="0" smtClean="0"/>
              <a:t>- Портреты композиторов: П. И. Чайковский, Н. А. Римский-Корсаков,</a:t>
            </a:r>
          </a:p>
          <a:p>
            <a:pPr>
              <a:buNone/>
            </a:pPr>
            <a:r>
              <a:rPr lang="ru-RU" sz="1600" dirty="0" smtClean="0"/>
              <a:t>Д. Д. Шостакович,  Д. Б. </a:t>
            </a:r>
            <a:r>
              <a:rPr lang="ru-RU" sz="1600" dirty="0" err="1" smtClean="0"/>
              <a:t>Кабалевский</a:t>
            </a:r>
            <a:r>
              <a:rPr lang="ru-RU" sz="1600" dirty="0" smtClean="0"/>
              <a:t>, Р. Шуман</a:t>
            </a:r>
          </a:p>
          <a:p>
            <a:pPr>
              <a:buNone/>
            </a:pPr>
            <a:r>
              <a:rPr lang="ru-RU" sz="1600" dirty="0" smtClean="0"/>
              <a:t>- Иллюстрации с изображением разных музыкальных   жанров</a:t>
            </a:r>
          </a:p>
          <a:p>
            <a:pPr>
              <a:buFontTx/>
              <a:buChar char="-"/>
            </a:pPr>
            <a:r>
              <a:rPr lang="ru-RU" sz="1600" dirty="0" smtClean="0"/>
              <a:t>Картинки поющих, играющих на разных муз. инструментах людей</a:t>
            </a:r>
          </a:p>
          <a:p>
            <a:r>
              <a:rPr lang="ru-RU" sz="2000" b="1" dirty="0" smtClean="0"/>
              <a:t>Продукты детского творчества</a:t>
            </a:r>
            <a:endParaRPr lang="ru-RU" sz="2000" dirty="0" smtClean="0"/>
          </a:p>
          <a:p>
            <a:pPr>
              <a:buNone/>
            </a:pPr>
            <a:r>
              <a:rPr lang="ru-RU" sz="1800" dirty="0" smtClean="0"/>
              <a:t>- Рисунки к знакомым музыкальным произведениям</a:t>
            </a:r>
          </a:p>
          <a:p>
            <a:pPr>
              <a:buNone/>
            </a:pPr>
            <a:r>
              <a:rPr lang="ru-RU" sz="1800" dirty="0" smtClean="0"/>
              <a:t>- Аудиозаписи: песенки в исполнении детей</a:t>
            </a:r>
          </a:p>
          <a:p>
            <a:pPr>
              <a:buFontTx/>
              <a:buChar char="-"/>
            </a:pPr>
            <a:r>
              <a:rPr lang="ru-RU" sz="1800" dirty="0" smtClean="0"/>
              <a:t>Фотоальбомы: детское музыкальное творчество</a:t>
            </a:r>
          </a:p>
          <a:p>
            <a:r>
              <a:rPr lang="ru-RU" sz="2400" b="1" dirty="0" smtClean="0"/>
              <a:t>Детская литература</a:t>
            </a:r>
          </a:p>
          <a:p>
            <a:pPr>
              <a:buNone/>
            </a:pPr>
            <a:r>
              <a:rPr lang="ru-RU" sz="1800" dirty="0" smtClean="0"/>
              <a:t>- Книжки с песенками и </a:t>
            </a:r>
            <a:r>
              <a:rPr lang="ru-RU" sz="1800" dirty="0" err="1" smtClean="0"/>
              <a:t>потешками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- «</a:t>
            </a:r>
            <a:r>
              <a:rPr lang="ru-RU" sz="1800" dirty="0" err="1" smtClean="0"/>
              <a:t>Бременские</a:t>
            </a:r>
            <a:r>
              <a:rPr lang="ru-RU" sz="1800" dirty="0" smtClean="0"/>
              <a:t> музыканты»</a:t>
            </a:r>
          </a:p>
          <a:p>
            <a:pPr>
              <a:buNone/>
            </a:pPr>
            <a:r>
              <a:rPr lang="ru-RU" sz="1800" dirty="0" smtClean="0"/>
              <a:t>- Детская энциклопедия «Балет» и </a:t>
            </a:r>
            <a:r>
              <a:rPr lang="ru-RU" sz="1800" dirty="0" err="1" smtClean="0"/>
              <a:t>др</a:t>
            </a:r>
            <a:endParaRPr lang="ru-RU" sz="1800" b="1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1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8" name="Рисунок 7" descr="s04436177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1428736"/>
            <a:ext cx="2025972" cy="27508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Музыкальный уголо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7950" y="2786058"/>
            <a:ext cx="2071702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contrast="20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Содержание предметно-развивающей среды в подготовительной группе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14423"/>
            <a:ext cx="8229600" cy="4357718"/>
          </a:xfrm>
        </p:spPr>
        <p:txBody>
          <a:bodyPr>
            <a:normAutofit lnSpcReduction="10000"/>
          </a:bodyPr>
          <a:lstStyle/>
          <a:p>
            <a:r>
              <a:rPr lang="ru-RU" sz="2000" b="1" dirty="0" smtClean="0"/>
              <a:t>Материалы и оборудование</a:t>
            </a:r>
          </a:p>
          <a:p>
            <a:pPr>
              <a:buFontTx/>
              <a:buChar char="-"/>
            </a:pPr>
            <a:r>
              <a:rPr lang="ru-RU" sz="1600" dirty="0" smtClean="0"/>
              <a:t>Магнитофон - Аудиозаписи (классическая и народная музыка, </a:t>
            </a:r>
            <a:r>
              <a:rPr lang="ru-RU" sz="1600" dirty="0" err="1" smtClean="0"/>
              <a:t>муз.сказки</a:t>
            </a:r>
            <a:r>
              <a:rPr lang="ru-RU" sz="1600" dirty="0" smtClean="0"/>
              <a:t>, колыбельные,</a:t>
            </a:r>
          </a:p>
          <a:p>
            <a:pPr>
              <a:buNone/>
            </a:pPr>
            <a:r>
              <a:rPr lang="ru-RU" sz="1600" dirty="0" smtClean="0"/>
              <a:t>       детские песни, звуки природы, музыка для релаксации) - </a:t>
            </a:r>
            <a:r>
              <a:rPr lang="ru-RU" sz="1600" dirty="0" err="1" smtClean="0"/>
              <a:t>Фланелеграф</a:t>
            </a:r>
            <a:r>
              <a:rPr lang="ru-RU" sz="1600" dirty="0" smtClean="0"/>
              <a:t> (кружочки 2-х диаметров для выкладывания ритма, длинные и короткие полоски) – Нотный стан с нотами   – Ширма    - Элементы костюмов</a:t>
            </a:r>
          </a:p>
          <a:p>
            <a:r>
              <a:rPr lang="ru-RU" sz="2000" b="1" dirty="0" smtClean="0"/>
              <a:t>Детские музыкальные инструменты</a:t>
            </a:r>
          </a:p>
          <a:p>
            <a:pPr>
              <a:buNone/>
            </a:pPr>
            <a:r>
              <a:rPr lang="ru-RU" sz="1600" dirty="0" smtClean="0"/>
              <a:t>    - Бубны (2-3 шт.) - Барабаны с разной высотой звучания - Дудочки (2-3 )      </a:t>
            </a:r>
          </a:p>
          <a:p>
            <a:pPr>
              <a:buNone/>
            </a:pPr>
            <a:r>
              <a:rPr lang="ru-RU" sz="1600" dirty="0" smtClean="0"/>
              <a:t>   -  Треугольник - Деревянные ложки (2-3 пары ) - Металлофоны (2-3) - Ксилофоны</a:t>
            </a:r>
          </a:p>
          <a:p>
            <a:pPr>
              <a:buFontTx/>
              <a:buChar char="-"/>
            </a:pPr>
            <a:r>
              <a:rPr lang="ru-RU" sz="1600" dirty="0" smtClean="0"/>
              <a:t>Бубенцы - Рояль, пианино - </a:t>
            </a:r>
            <a:r>
              <a:rPr lang="ru-RU" sz="1600" dirty="0" err="1" smtClean="0"/>
              <a:t>Триолы</a:t>
            </a:r>
            <a:r>
              <a:rPr lang="ru-RU" sz="1600" dirty="0" smtClean="0"/>
              <a:t> (2-3 )- Маракасы – </a:t>
            </a:r>
            <a:r>
              <a:rPr lang="ru-RU" sz="1600" dirty="0" err="1" smtClean="0"/>
              <a:t>Трещотк</a:t>
            </a:r>
            <a:r>
              <a:rPr lang="ru-RU" sz="1600" dirty="0" smtClean="0"/>
              <a:t> а- Цитры, цимбалы</a:t>
            </a:r>
          </a:p>
          <a:p>
            <a:pPr>
              <a:buFontTx/>
              <a:buChar char="-"/>
            </a:pPr>
            <a:r>
              <a:rPr lang="ru-RU" sz="1600" dirty="0" smtClean="0"/>
              <a:t>Аккордеон – Кастаньеты – Арфа – Клавишные электронные </a:t>
            </a:r>
            <a:r>
              <a:rPr lang="ru-RU" sz="1600" dirty="0" err="1" smtClean="0"/>
              <a:t>муз.инструменты</a:t>
            </a:r>
            <a:endParaRPr lang="ru-RU" sz="1600" b="1" dirty="0" smtClean="0"/>
          </a:p>
          <a:p>
            <a:r>
              <a:rPr lang="ru-RU" sz="2000" b="1" dirty="0" smtClean="0"/>
              <a:t>Музыкальные игрушки</a:t>
            </a:r>
          </a:p>
          <a:p>
            <a:pPr>
              <a:buNone/>
            </a:pPr>
            <a:r>
              <a:rPr lang="ru-RU" sz="1600" b="1" dirty="0" err="1" smtClean="0"/>
              <a:t>Неозвученные</a:t>
            </a:r>
            <a:r>
              <a:rPr lang="ru-RU" sz="1600" b="1" dirty="0" smtClean="0"/>
              <a:t>:</a:t>
            </a:r>
            <a:r>
              <a:rPr lang="ru-RU" sz="1600" dirty="0" smtClean="0"/>
              <a:t>- - Гармошка- Пианино (немая клавиатура) – Скрипка - Балалайка- Звуковая</a:t>
            </a:r>
          </a:p>
          <a:p>
            <a:pPr>
              <a:buNone/>
            </a:pPr>
            <a:r>
              <a:rPr lang="ru-RU" sz="1600" dirty="0" smtClean="0"/>
              <a:t>книжка - Звуковые картинки (иллюстрации к знакомым песням)- 8-ти ступенчатая лесенка</a:t>
            </a:r>
          </a:p>
          <a:p>
            <a:pPr>
              <a:buNone/>
            </a:pPr>
            <a:r>
              <a:rPr lang="ru-RU" sz="1600" b="1" dirty="0" smtClean="0"/>
              <a:t>Озвученные: </a:t>
            </a:r>
            <a:r>
              <a:rPr lang="ru-RU" sz="1600" dirty="0" smtClean="0"/>
              <a:t>- Музыкальный волчок - Музыкальный молоточек – Музыкальная шкатулка</a:t>
            </a:r>
          </a:p>
          <a:p>
            <a:pPr>
              <a:buNone/>
            </a:pPr>
            <a:r>
              <a:rPr lang="ru-RU" sz="1600" dirty="0" smtClean="0"/>
              <a:t>- Погремушки - Музыкальные колокольчики - Органчик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10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9"/>
            <a:ext cx="7958166" cy="114300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Цели предметно-развивающей среды в групповых комнатах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571612"/>
            <a:ext cx="7858180" cy="3929090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40000"/>
              </a:lnSpc>
              <a:buFont typeface="Wingdings" pitchFamily="2" charset="2"/>
              <a:buChar char="Ø"/>
            </a:pPr>
            <a:r>
              <a:rPr lang="ru-RU" sz="7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Обеспечивать совместную музыкальную деятельность детей и взрослых. (От компетентности взрослого, его доброжелательности и заинтересованного отношения к детям и музыке зависит, станет ли эта среда развивающей.)</a:t>
            </a:r>
          </a:p>
          <a:p>
            <a:pPr algn="just">
              <a:lnSpc>
                <a:spcPct val="140000"/>
              </a:lnSpc>
              <a:buFont typeface="Wingdings" pitchFamily="2" charset="2"/>
              <a:buChar char="Ø"/>
            </a:pPr>
            <a:r>
              <a:rPr lang="ru-RU" sz="7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Обеспечивать самостоятельную индивидуальную и совместную деятельность детей, возникающих по их желанию и в соответствии с их интересами.</a:t>
            </a:r>
          </a:p>
          <a:p>
            <a:pPr algn="just">
              <a:lnSpc>
                <a:spcPct val="140000"/>
              </a:lnSpc>
              <a:buFont typeface="Wingdings" pitchFamily="2" charset="2"/>
              <a:buChar char="Ø"/>
            </a:pPr>
            <a:r>
              <a:rPr lang="ru-RU" sz="7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Способствовать получению и закреплению знаний о музыке. </a:t>
            </a:r>
          </a:p>
          <a:p>
            <a:pPr algn="just">
              <a:lnSpc>
                <a:spcPct val="140000"/>
              </a:lnSpc>
              <a:buFont typeface="Wingdings" pitchFamily="2" charset="2"/>
              <a:buChar char="Ø"/>
            </a:pPr>
            <a:r>
              <a:rPr lang="ru-RU" sz="7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Стимулировать развитие творческих способностей.</a:t>
            </a:r>
          </a:p>
          <a:p>
            <a:pPr algn="just">
              <a:lnSpc>
                <a:spcPct val="140000"/>
              </a:lnSpc>
              <a:buFont typeface="Wingdings" pitchFamily="2" charset="2"/>
              <a:buChar char="Ø"/>
            </a:pPr>
            <a:r>
              <a:rPr lang="ru-RU" sz="7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Развивать любознательность, стремление к экспериментированию. </a:t>
            </a:r>
          </a:p>
          <a:p>
            <a:pPr algn="just">
              <a:lnSpc>
                <a:spcPct val="140000"/>
              </a:lnSpc>
              <a:buFont typeface="Wingdings" pitchFamily="2" charset="2"/>
              <a:buChar char="Ø"/>
            </a:pPr>
            <a:r>
              <a:rPr lang="ru-RU" sz="7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Учитывать возрастные и индивидуальные особенности дете</a:t>
            </a:r>
            <a:r>
              <a:rPr lang="ru-RU" sz="55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Содержание предметно-развивающей среды в подготовительной группе</a:t>
            </a:r>
            <a:endParaRPr lang="ru-RU" sz="28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357299"/>
            <a:ext cx="8229600" cy="4000528"/>
          </a:xfrm>
        </p:spPr>
        <p:txBody>
          <a:bodyPr>
            <a:normAutofit fontScale="55000" lnSpcReduction="20000"/>
          </a:bodyPr>
          <a:lstStyle/>
          <a:p>
            <a:r>
              <a:rPr lang="ru-RU" sz="4400" b="1" dirty="0" smtClean="0"/>
              <a:t>Дидактические игры и пособия</a:t>
            </a:r>
          </a:p>
          <a:p>
            <a:pPr>
              <a:buNone/>
            </a:pPr>
            <a:r>
              <a:rPr lang="ru-RU" b="1" dirty="0" smtClean="0"/>
              <a:t>Для развитие </a:t>
            </a:r>
            <a:r>
              <a:rPr lang="ru-RU" b="1" dirty="0" err="1" smtClean="0"/>
              <a:t>звуковысотного</a:t>
            </a:r>
            <a:r>
              <a:rPr lang="ru-RU" b="1" dirty="0" smtClean="0"/>
              <a:t> слуха: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«Музыкальное лото» - «Ступеньки» - «Угадай колокольчик» </a:t>
            </a:r>
          </a:p>
          <a:p>
            <a:pPr>
              <a:buFontTx/>
              <a:buChar char="-"/>
            </a:pPr>
            <a:r>
              <a:rPr lang="ru-RU" dirty="0" smtClean="0"/>
              <a:t>«Повтори звуки» - «Найди нужный колокольчик» - «Три поросёнка»</a:t>
            </a:r>
          </a:p>
          <a:p>
            <a:pPr>
              <a:buNone/>
            </a:pPr>
            <a:r>
              <a:rPr lang="ru-RU" b="1" dirty="0" smtClean="0"/>
              <a:t>Для развитие чувства ритма: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r>
              <a:rPr lang="ru-RU" dirty="0" smtClean="0"/>
              <a:t>- «Прогулка» - «Наше путешествие» - «Определи по ритму»</a:t>
            </a:r>
          </a:p>
          <a:p>
            <a:pPr>
              <a:buNone/>
            </a:pPr>
            <a:r>
              <a:rPr lang="ru-RU" dirty="0" smtClean="0"/>
              <a:t>- «Учитесь танцевать» - «Узнай песенку» - «Выполни задание»</a:t>
            </a:r>
          </a:p>
          <a:p>
            <a:pPr>
              <a:buNone/>
            </a:pPr>
            <a:r>
              <a:rPr lang="ru-RU" i="1" dirty="0" smtClean="0"/>
              <a:t> </a:t>
            </a:r>
            <a:r>
              <a:rPr lang="ru-RU" b="1" dirty="0" smtClean="0"/>
              <a:t>Для развития тембрового и динамического слуха»: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«Определи инструмент - «На чем играю» - «Слушаем внимательно»</a:t>
            </a:r>
          </a:p>
          <a:p>
            <a:pPr>
              <a:buNone/>
            </a:pPr>
            <a:r>
              <a:rPr lang="ru-RU" dirty="0" smtClean="0"/>
              <a:t>«Музыкальные загадки» - «Громко-тихо запоем» - «Колобок» - «Найди щенка»</a:t>
            </a:r>
          </a:p>
          <a:p>
            <a:pPr>
              <a:buNone/>
            </a:pPr>
            <a:r>
              <a:rPr lang="ru-RU" b="1" dirty="0" smtClean="0"/>
              <a:t>Для развития памяти и слуха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- «Сколько нас поет?» - «Слушаем музыку» - «Наши песни» - «Волшебный волчок»</a:t>
            </a:r>
          </a:p>
          <a:p>
            <a:pPr>
              <a:buNone/>
            </a:pPr>
            <a:r>
              <a:rPr lang="ru-RU" dirty="0" smtClean="0"/>
              <a:t> - «Выложи мелодию» - «Какая музыка?» - «Назови композитора»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Содержание предметно-развивающей среды в подготовительной группе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714908"/>
          </a:xfrm>
        </p:spPr>
        <p:txBody>
          <a:bodyPr>
            <a:normAutofit fontScale="55000" lnSpcReduction="20000"/>
          </a:bodyPr>
          <a:lstStyle/>
          <a:p>
            <a:r>
              <a:rPr lang="ru-RU" sz="4200" b="1" dirty="0" smtClean="0"/>
              <a:t>Развивающие игры и материалы развивающих технологий</a:t>
            </a:r>
          </a:p>
          <a:p>
            <a:pPr>
              <a:buNone/>
            </a:pPr>
            <a:r>
              <a:rPr lang="ru-RU" dirty="0" smtClean="0"/>
              <a:t>- «Звучащий мир вокруг нас»: игры со звуками (природный, бросовый материал: деревянные палочки, камешки, баночки, орешки и т. д.)</a:t>
            </a:r>
          </a:p>
          <a:p>
            <a:pPr>
              <a:buNone/>
            </a:pPr>
            <a:r>
              <a:rPr lang="ru-RU" dirty="0" smtClean="0"/>
              <a:t>- «Что звучит: дерево, металл, вода, камни, кожа, бумага, др.»</a:t>
            </a:r>
          </a:p>
          <a:p>
            <a:pPr>
              <a:buFontTx/>
              <a:buChar char="-"/>
            </a:pPr>
            <a:r>
              <a:rPr lang="ru-RU" dirty="0" smtClean="0"/>
              <a:t>Игры на моделирование: на виды движений, на силу звука, на длительность звука.</a:t>
            </a:r>
            <a:r>
              <a:rPr lang="ru-RU" b="1" dirty="0" smtClean="0"/>
              <a:t> </a:t>
            </a:r>
          </a:p>
          <a:p>
            <a:r>
              <a:rPr lang="ru-RU" sz="4200" b="1" dirty="0" smtClean="0"/>
              <a:t>Иллюстративный материал</a:t>
            </a:r>
          </a:p>
          <a:p>
            <a:pPr>
              <a:buNone/>
            </a:pPr>
            <a:r>
              <a:rPr lang="ru-RU" dirty="0" smtClean="0"/>
              <a:t>- Картинки к музыкальным произведениям (предметные, сюжетные)</a:t>
            </a:r>
          </a:p>
          <a:p>
            <a:pPr>
              <a:buFontTx/>
              <a:buChar char="-"/>
            </a:pPr>
            <a:r>
              <a:rPr lang="ru-RU" dirty="0" smtClean="0"/>
              <a:t>Картинки с изображением музыкальных инструментов – </a:t>
            </a:r>
          </a:p>
          <a:p>
            <a:pPr>
              <a:buFontTx/>
              <a:buChar char="-"/>
            </a:pPr>
            <a:r>
              <a:rPr lang="ru-RU" dirty="0" smtClean="0"/>
              <a:t>Картинки о разных музыкальных профессиях: пианист, скрипач, дирижер, </a:t>
            </a:r>
            <a:r>
              <a:rPr lang="ru-RU" dirty="0" err="1" smtClean="0"/>
              <a:t>др</a:t>
            </a:r>
            <a:r>
              <a:rPr lang="ru-RU" dirty="0" smtClean="0"/>
              <a:t> - Пиктограммы</a:t>
            </a:r>
          </a:p>
          <a:p>
            <a:pPr>
              <a:buNone/>
            </a:pPr>
            <a:r>
              <a:rPr lang="ru-RU" dirty="0" smtClean="0"/>
              <a:t>- Портреты композиторов: П. И. Чайковский, Н. А. Римский-Корсаков,</a:t>
            </a:r>
          </a:p>
          <a:p>
            <a:pPr>
              <a:buNone/>
            </a:pPr>
            <a:r>
              <a:rPr lang="ru-RU" dirty="0" smtClean="0"/>
              <a:t>Д. Д. Шостакович,  Д. Б. </a:t>
            </a:r>
            <a:r>
              <a:rPr lang="ru-RU" dirty="0" err="1" smtClean="0"/>
              <a:t>Кабалевский</a:t>
            </a:r>
            <a:r>
              <a:rPr lang="ru-RU" dirty="0" smtClean="0"/>
              <a:t>, Р. Шуман М. И. Глинка  С. С. Прокофьев   К. Сен-Санс</a:t>
            </a:r>
          </a:p>
          <a:p>
            <a:pPr>
              <a:buNone/>
            </a:pPr>
            <a:r>
              <a:rPr lang="ru-RU" dirty="0" smtClean="0"/>
              <a:t>- Иллюстрации с изображением разных музыкальных   жанров</a:t>
            </a:r>
          </a:p>
          <a:p>
            <a:pPr>
              <a:buFontTx/>
              <a:buChar char="-"/>
            </a:pPr>
            <a:r>
              <a:rPr lang="ru-RU" dirty="0" smtClean="0"/>
              <a:t>Картинки поющих, играющих на разных муз. инструментах людей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Содержание предметно-развивающей среды в подготовительной группе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00501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Продукты детского творчества</a:t>
            </a:r>
            <a:endParaRPr lang="ru-RU" sz="2000" dirty="0" smtClean="0"/>
          </a:p>
          <a:p>
            <a:pPr>
              <a:buFontTx/>
              <a:buChar char="-"/>
            </a:pPr>
            <a:r>
              <a:rPr lang="ru-RU" sz="1800" dirty="0" smtClean="0"/>
              <a:t>Рисунки к знакомым муз. произведениям</a:t>
            </a:r>
          </a:p>
          <a:p>
            <a:pPr>
              <a:buNone/>
            </a:pPr>
            <a:r>
              <a:rPr lang="ru-RU" sz="1800" dirty="0" smtClean="0"/>
              <a:t>- Аудиозаписи: песенки в исполнении детей</a:t>
            </a:r>
          </a:p>
          <a:p>
            <a:pPr>
              <a:buFontTx/>
              <a:buChar char="-"/>
            </a:pPr>
            <a:r>
              <a:rPr lang="ru-RU" sz="1800" dirty="0" smtClean="0"/>
              <a:t>Фотоальбомы: детское </a:t>
            </a:r>
            <a:r>
              <a:rPr lang="ru-RU" sz="1800" dirty="0" err="1" smtClean="0"/>
              <a:t>муз-ое</a:t>
            </a:r>
            <a:r>
              <a:rPr lang="ru-RU" sz="1800" dirty="0" smtClean="0"/>
              <a:t> творчество</a:t>
            </a:r>
          </a:p>
          <a:p>
            <a:r>
              <a:rPr lang="ru-RU" sz="2000" b="1" dirty="0" smtClean="0"/>
              <a:t>Детская литература</a:t>
            </a:r>
          </a:p>
          <a:p>
            <a:pPr>
              <a:buFontTx/>
              <a:buChar char="-"/>
            </a:pPr>
            <a:r>
              <a:rPr lang="ru-RU" sz="1800" dirty="0" smtClean="0"/>
              <a:t>Книжки с песенками и </a:t>
            </a:r>
            <a:r>
              <a:rPr lang="ru-RU" sz="1800" dirty="0" err="1" smtClean="0"/>
              <a:t>потешками</a:t>
            </a:r>
            <a:endParaRPr lang="ru-RU" sz="1800" dirty="0" smtClean="0"/>
          </a:p>
          <a:p>
            <a:pPr>
              <a:buFontTx/>
              <a:buChar char="-"/>
            </a:pPr>
            <a:r>
              <a:rPr lang="ru-RU" sz="1800" dirty="0" smtClean="0"/>
              <a:t> - «</a:t>
            </a:r>
            <a:r>
              <a:rPr lang="ru-RU" sz="1800" dirty="0" err="1" smtClean="0"/>
              <a:t>Бременские</a:t>
            </a:r>
            <a:r>
              <a:rPr lang="ru-RU" sz="1800" dirty="0" smtClean="0"/>
              <a:t> музыканты»</a:t>
            </a:r>
          </a:p>
          <a:p>
            <a:pPr>
              <a:buFontTx/>
              <a:buChar char="-"/>
            </a:pPr>
            <a:r>
              <a:rPr lang="ru-RU" sz="1800" dirty="0" smtClean="0"/>
              <a:t>Детская энциклопедия «Балет»</a:t>
            </a:r>
          </a:p>
          <a:p>
            <a:pPr>
              <a:buFontTx/>
              <a:buChar char="-"/>
            </a:pPr>
            <a:r>
              <a:rPr lang="ru-RU" sz="1800" dirty="0" smtClean="0"/>
              <a:t>  - «Времена года» (альбом)</a:t>
            </a:r>
          </a:p>
          <a:p>
            <a:pPr>
              <a:buNone/>
            </a:pPr>
            <a:r>
              <a:rPr lang="ru-RU" sz="1800" dirty="0" smtClean="0"/>
              <a:t>-  «О далеком прошлом муз. инструментов» и др.</a:t>
            </a:r>
            <a:endParaRPr lang="ru-RU" sz="1800" b="1" dirty="0" smtClean="0"/>
          </a:p>
          <a:p>
            <a:endParaRPr lang="ru-RU" dirty="0"/>
          </a:p>
        </p:txBody>
      </p:sp>
      <p:pic>
        <p:nvPicPr>
          <p:cNvPr id="5" name="Рисунок 4" descr="14v.jpg"/>
          <p:cNvPicPr>
            <a:picLocks noChangeAspect="1"/>
          </p:cNvPicPr>
          <p:nvPr/>
        </p:nvPicPr>
        <p:blipFill>
          <a:blip r:embed="rId3" cstate="print">
            <a:lum bright="20000"/>
          </a:blip>
          <a:stretch>
            <a:fillRect/>
          </a:stretch>
        </p:blipFill>
        <p:spPr>
          <a:xfrm>
            <a:off x="4970041" y="1359526"/>
            <a:ext cx="2786082" cy="22145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004711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84712">
            <a:off x="6125390" y="3195323"/>
            <a:ext cx="2280499" cy="25003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Ожидаемый результат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Положительная динамика в развитии интереса к музыке.</a:t>
            </a:r>
          </a:p>
          <a:p>
            <a:r>
              <a:rPr lang="ru-RU" sz="2000" dirty="0" smtClean="0"/>
              <a:t>Обогащение музыкальной субкультуры.</a:t>
            </a:r>
          </a:p>
          <a:p>
            <a:r>
              <a:rPr lang="ru-RU" sz="2000" dirty="0" smtClean="0"/>
              <a:t>Развитие желания и стремления использовать музыку в повседневной деятельности.</a:t>
            </a:r>
          </a:p>
          <a:p>
            <a:r>
              <a:rPr lang="ru-RU" sz="2000" dirty="0" smtClean="0"/>
              <a:t>Развитие самостоятельной музыкальной деятельности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5" name="Рисунок 4" descr="2573897_w640_h640_e791e76226aab38d37ae53cc33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2214546" y="3786190"/>
            <a:ext cx="4968188" cy="785818"/>
          </a:xfrm>
          <a:prstGeom prst="rect">
            <a:avLst/>
          </a:prstGeom>
        </p:spPr>
      </p:pic>
      <p:pic>
        <p:nvPicPr>
          <p:cNvPr id="7" name="Рисунок 6" descr="dsc_633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57356" y="3000372"/>
            <a:ext cx="5572164" cy="21116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392445.jpg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10000" contrast="1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290" y="1785926"/>
            <a:ext cx="7215238" cy="128588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/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/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/>
                <a:latin typeface="Arial" pitchFamily="34" charset="0"/>
                <a:cs typeface="Arial" pitchFamily="34" charset="0"/>
              </a:rPr>
              <a:t>Основные требования</a:t>
            </a:r>
            <a:br>
              <a:rPr lang="ru-RU" sz="4000" b="1" dirty="0" smtClean="0">
                <a:ln/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ln/>
                <a:latin typeface="Arial" pitchFamily="34" charset="0"/>
                <a:cs typeface="Arial" pitchFamily="34" charset="0"/>
              </a:rPr>
              <a:t>к музыкальным уголкам</a:t>
            </a:r>
            <a:r>
              <a:rPr lang="ru-RU" b="1" dirty="0" smtClean="0">
                <a:ln/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/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>
            <a:normAutofit/>
          </a:bodyPr>
          <a:lstStyle/>
          <a:p>
            <a:pPr marL="285750" lvl="0" indent="-285750">
              <a:buFont typeface="Wingdings" pitchFamily="2" charset="2"/>
              <a:buChar char="Ø"/>
            </a:pPr>
            <a:r>
              <a:rPr lang="ru-RU" sz="2600" dirty="0" smtClean="0">
                <a:latin typeface="+mj-lt"/>
                <a:cs typeface="Times New Roman" pitchFamily="18" charset="0"/>
              </a:rPr>
              <a:t>Эстетичность музыкального уголка, его отдельных элементов.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dirty="0" smtClean="0">
                <a:latin typeface="+mj-lt"/>
                <a:cs typeface="Times New Roman" pitchFamily="18" charset="0"/>
              </a:rPr>
              <a:t>Наличие всех необходимых пособий по данной возрастной группе.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400" dirty="0" smtClean="0">
                <a:latin typeface="+mj-lt"/>
                <a:cs typeface="Times New Roman" pitchFamily="18" charset="0"/>
              </a:rPr>
              <a:t>Педагогически грамотное руководство СМД  детей со стороны воспитателя.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dirty="0" smtClean="0">
                <a:latin typeface="+mj-lt"/>
                <a:cs typeface="Times New Roman" pitchFamily="18" charset="0"/>
              </a:rPr>
              <a:t>Удобное расположение музыкального уголка.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Содержимое музыкальных уголков в групповых комнатах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43377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 smtClean="0"/>
              <a:t>Содержание уголка составляют разнообразные музыкальные пособия:</a:t>
            </a:r>
          </a:p>
          <a:p>
            <a:pPr algn="ctr">
              <a:buNone/>
            </a:pPr>
            <a:endParaRPr lang="ru-RU" b="1" dirty="0" smtClean="0"/>
          </a:p>
          <a:p>
            <a:pPr algn="just"/>
            <a:r>
              <a:rPr lang="ru-RU" sz="2900" b="1" dirty="0" smtClean="0"/>
              <a:t>Музыкальные игрушки</a:t>
            </a:r>
            <a:r>
              <a:rPr lang="ru-RU" sz="2900" dirty="0" smtClean="0"/>
              <a:t> и </a:t>
            </a:r>
            <a:r>
              <a:rPr lang="ru-RU" sz="2900" b="1" dirty="0" smtClean="0"/>
              <a:t>детские музыкальные инструменты</a:t>
            </a:r>
            <a:r>
              <a:rPr lang="ru-RU" sz="2900" dirty="0" smtClean="0"/>
              <a:t>, которые подбираются с учетом возраста детей и последовательностью ознакомления с тем или иным инструментом во время музыкальных занятий. </a:t>
            </a:r>
            <a:r>
              <a:rPr lang="ru-RU" sz="2900" b="1" dirty="0" smtClean="0"/>
              <a:t>Музыкальные игрушки</a:t>
            </a:r>
            <a:r>
              <a:rPr lang="ru-RU" sz="2900" dirty="0" smtClean="0"/>
              <a:t>, чаще всего применяются в сюжетных и дидактических играх. В основном ими пользуются дети самого младшего возраста (погремушки, дудочки, колокольчики и т.д.) Детские инструменты являются как бы маленьким подобием настоящих. Конечно, они сильно упрощены и далеко не полностью воспроизводят звучание настоящих, хотя иногда и носят их названия, схожи по внешнему виду и способу </a:t>
            </a:r>
            <a:r>
              <a:rPr lang="ru-RU" sz="2900" dirty="0" err="1" smtClean="0"/>
              <a:t>звукоизвлечения</a:t>
            </a:r>
            <a:r>
              <a:rPr lang="ru-RU" sz="2900" dirty="0" smtClean="0"/>
              <a:t>. </a:t>
            </a:r>
          </a:p>
          <a:p>
            <a:pPr algn="just"/>
            <a:endParaRPr lang="ru-RU" sz="2900" dirty="0" smtClean="0"/>
          </a:p>
          <a:p>
            <a:pPr algn="just"/>
            <a:r>
              <a:rPr lang="ru-RU" sz="2900" i="1" dirty="0" smtClean="0"/>
              <a:t>Р</a:t>
            </a:r>
            <a:r>
              <a:rPr lang="ru-RU" sz="2900" dirty="0" smtClean="0"/>
              <a:t>азнообразные </a:t>
            </a:r>
            <a:r>
              <a:rPr lang="ru-RU" sz="2900" b="1" dirty="0" smtClean="0"/>
              <a:t>дидактические пособия и игры</a:t>
            </a:r>
            <a:r>
              <a:rPr lang="ru-RU" sz="2900" dirty="0" smtClean="0"/>
              <a:t>, причем некоторые из них самодельные. Здесь же присутствуют атрибуты, элементы костюмов, используемые детьми в музыкальных играх, инсценировках, плясках.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10000"/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mbria" pitchFamily="18" charset="0"/>
              </a:rPr>
              <a:t/>
            </a:r>
            <a:br>
              <a:rPr lang="ru-RU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mbria" pitchFamily="18" charset="0"/>
              </a:rPr>
            </a:br>
            <a:r>
              <a:rPr lang="ru-RU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mbria" pitchFamily="18" charset="0"/>
              </a:rPr>
              <a:t>Виды пособий</a:t>
            </a:r>
            <a:br>
              <a:rPr lang="ru-RU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mbria" pitchFamily="18" charset="0"/>
              </a:rPr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28728" y="1142984"/>
          <a:ext cx="6429420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20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Образные пособия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364333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Картинки  с  изображениями  </a:t>
            </a:r>
          </a:p>
          <a:p>
            <a:pPr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     музыкальных   инструментов</a:t>
            </a:r>
          </a:p>
          <a:p>
            <a:pPr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   </a:t>
            </a:r>
          </a:p>
          <a:p>
            <a:pPr algn="ctr">
              <a:buNone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Cambria" pitchFamily="18" charset="0"/>
            </a:endParaRPr>
          </a:p>
          <a:p>
            <a:pPr algn="ctr">
              <a:buNone/>
            </a:pPr>
            <a:endParaRPr lang="ru-RU" b="1" dirty="0" smtClean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12" name="Рисунок 11" descr="1247160813_pic_id18970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2357430"/>
            <a:ext cx="3929090" cy="1714512"/>
          </a:xfrm>
          <a:prstGeom prst="rect">
            <a:avLst/>
          </a:prstGeom>
        </p:spPr>
      </p:pic>
      <p:pic>
        <p:nvPicPr>
          <p:cNvPr id="11" name="Рисунок 10" descr="bb5a571a92f64cc1d2721b00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00232" y="2571744"/>
            <a:ext cx="2071702" cy="2438400"/>
          </a:xfrm>
          <a:prstGeom prst="rect">
            <a:avLst/>
          </a:prstGeom>
        </p:spPr>
      </p:pic>
      <p:pic>
        <p:nvPicPr>
          <p:cNvPr id="7" name="Рисунок 6" descr="3_adae09f18c8fb21e29afc7244bcc6ca9_137836194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28662" y="2428868"/>
            <a:ext cx="1428760" cy="1928826"/>
          </a:xfrm>
          <a:prstGeom prst="rect">
            <a:avLst/>
          </a:prstGeom>
        </p:spPr>
      </p:pic>
      <p:pic>
        <p:nvPicPr>
          <p:cNvPr id="9" name="Рисунок 8" descr="8545559-cartoon-musical-instrument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29256" y="2786058"/>
            <a:ext cx="1785950" cy="2143140"/>
          </a:xfrm>
          <a:prstGeom prst="rect">
            <a:avLst/>
          </a:prstGeom>
        </p:spPr>
      </p:pic>
      <p:pic>
        <p:nvPicPr>
          <p:cNvPr id="8" name="Рисунок 7" descr="14(4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14744" y="3286124"/>
            <a:ext cx="1928826" cy="2500330"/>
          </a:xfrm>
          <a:prstGeom prst="rect">
            <a:avLst/>
          </a:prstGeom>
        </p:spPr>
      </p:pic>
      <p:pic>
        <p:nvPicPr>
          <p:cNvPr id="10" name="Рисунок 9" descr="aac30db7cc6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929454" y="2428868"/>
            <a:ext cx="1428760" cy="189548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Образные пособия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5"/>
            <a:ext cx="8229600" cy="4000528"/>
          </a:xfrm>
        </p:spPr>
        <p:txBody>
          <a:bodyPr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Книжки и картинки с нотами,</a:t>
            </a:r>
          </a:p>
          <a:p>
            <a:pPr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      иллюстрации к песням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9dc928c52e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820068">
            <a:off x="761077" y="2505546"/>
            <a:ext cx="3072233" cy="1033588"/>
          </a:xfrm>
          <a:prstGeom prst="rect">
            <a:avLst/>
          </a:prstGeom>
        </p:spPr>
      </p:pic>
      <p:pic>
        <p:nvPicPr>
          <p:cNvPr id="6" name="Рисунок 5" descr="96936_html_3f6ff0c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943292">
            <a:off x="1042427" y="3432381"/>
            <a:ext cx="2788599" cy="1252846"/>
          </a:xfrm>
          <a:prstGeom prst="rect">
            <a:avLst/>
          </a:prstGeom>
        </p:spPr>
      </p:pic>
      <p:pic>
        <p:nvPicPr>
          <p:cNvPr id="9" name="Рисунок 8" descr="baby-music-vishla-kurochka-gulya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14744" y="2285992"/>
            <a:ext cx="1927164" cy="2857504"/>
          </a:xfrm>
          <a:prstGeom prst="rect">
            <a:avLst/>
          </a:prstGeom>
        </p:spPr>
      </p:pic>
      <p:pic>
        <p:nvPicPr>
          <p:cNvPr id="7" name="Рисунок 6" descr="2799c847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717470">
            <a:off x="4830147" y="2473812"/>
            <a:ext cx="1464890" cy="2645273"/>
          </a:xfrm>
          <a:prstGeom prst="rect">
            <a:avLst/>
          </a:prstGeom>
        </p:spPr>
      </p:pic>
      <p:pic>
        <p:nvPicPr>
          <p:cNvPr id="8" name="Рисунок 7" descr="Dvavaselixgusja_en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094733">
            <a:off x="5855024" y="2749844"/>
            <a:ext cx="1373108" cy="2483931"/>
          </a:xfrm>
          <a:prstGeom prst="rect">
            <a:avLst/>
          </a:prstGeom>
        </p:spPr>
      </p:pic>
      <p:pic>
        <p:nvPicPr>
          <p:cNvPr id="10" name="Рисунок 9" descr="x_493cd44e_enl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478324">
            <a:off x="6701494" y="3366339"/>
            <a:ext cx="1330869" cy="2281468"/>
          </a:xfrm>
          <a:prstGeom prst="rect">
            <a:avLst/>
          </a:prstGeom>
        </p:spPr>
      </p:pic>
      <p:pic>
        <p:nvPicPr>
          <p:cNvPr id="11" name="Рисунок 10" descr="large - копия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785166">
            <a:off x="4451682" y="4288843"/>
            <a:ext cx="2105024" cy="122949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Образные пособия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Портреты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композиторов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6" name="Рисунок 5" descr="imgpreviewCA2LZ6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066632"/>
            <a:ext cx="1071570" cy="1555713"/>
          </a:xfrm>
          <a:prstGeom prst="rect">
            <a:avLst/>
          </a:prstGeom>
        </p:spPr>
      </p:pic>
      <p:pic>
        <p:nvPicPr>
          <p:cNvPr id="9" name="Рисунок 8" descr="imgpreviewCAA5IIJ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2143116"/>
            <a:ext cx="1224315" cy="1602104"/>
          </a:xfrm>
          <a:prstGeom prst="rect">
            <a:avLst/>
          </a:prstGeom>
        </p:spPr>
      </p:pic>
      <p:pic>
        <p:nvPicPr>
          <p:cNvPr id="11" name="Рисунок 10" descr="imgpreviewCAF9EQJW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55136" y="3929066"/>
            <a:ext cx="1140364" cy="1576386"/>
          </a:xfrm>
          <a:prstGeom prst="rect">
            <a:avLst/>
          </a:prstGeom>
        </p:spPr>
      </p:pic>
      <p:pic>
        <p:nvPicPr>
          <p:cNvPr id="12" name="Рисунок 11" descr="imgpreviewCAMYH4M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85984" y="4062102"/>
            <a:ext cx="1129664" cy="1616705"/>
          </a:xfrm>
          <a:prstGeom prst="rect">
            <a:avLst/>
          </a:prstGeom>
        </p:spPr>
      </p:pic>
      <p:pic>
        <p:nvPicPr>
          <p:cNvPr id="13" name="Рисунок 12" descr="imgpreviewCAR60IRU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57884" y="1899936"/>
            <a:ext cx="1143008" cy="1390938"/>
          </a:xfrm>
          <a:prstGeom prst="rect">
            <a:avLst/>
          </a:prstGeom>
        </p:spPr>
      </p:pic>
      <p:pic>
        <p:nvPicPr>
          <p:cNvPr id="19" name="Рисунок 18" descr="velikie_kompozitory_zemli_russkoi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58016" y="3000263"/>
            <a:ext cx="1214446" cy="1517594"/>
          </a:xfrm>
          <a:prstGeom prst="rect">
            <a:avLst/>
          </a:prstGeom>
        </p:spPr>
      </p:pic>
      <p:pic>
        <p:nvPicPr>
          <p:cNvPr id="16" name="Рисунок 15" descr="imаоgpreview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21071753">
            <a:off x="720207" y="1798659"/>
            <a:ext cx="1777291" cy="1777291"/>
          </a:xfrm>
          <a:prstGeom prst="rect">
            <a:avLst/>
          </a:prstGeom>
        </p:spPr>
      </p:pic>
      <p:pic>
        <p:nvPicPr>
          <p:cNvPr id="15" name="Рисунок 14" descr="imgprevрьiew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1525059">
            <a:off x="1838590" y="2273681"/>
            <a:ext cx="1069973" cy="1485375"/>
          </a:xfrm>
          <a:prstGeom prst="rect">
            <a:avLst/>
          </a:prstGeom>
        </p:spPr>
      </p:pic>
      <p:pic>
        <p:nvPicPr>
          <p:cNvPr id="8" name="Рисунок 7" descr="imgpreviewCA85W56N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00628" y="3114312"/>
            <a:ext cx="1143008" cy="1635802"/>
          </a:xfrm>
          <a:prstGeom prst="rect">
            <a:avLst/>
          </a:prstGeom>
        </p:spPr>
      </p:pic>
      <p:pic>
        <p:nvPicPr>
          <p:cNvPr id="10" name="Рисунок 9" descr="imgpreviewCAE1884T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572000" y="4429132"/>
            <a:ext cx="1122789" cy="1606866"/>
          </a:xfrm>
          <a:prstGeom prst="rect">
            <a:avLst/>
          </a:prstGeom>
        </p:spPr>
      </p:pic>
      <p:pic>
        <p:nvPicPr>
          <p:cNvPr id="14" name="Рисунок 13" descr="imgpreviewCAU6EITP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715008" y="4828168"/>
            <a:ext cx="1643074" cy="1011618"/>
          </a:xfrm>
          <a:prstGeom prst="rect">
            <a:avLst/>
          </a:prstGeom>
        </p:spPr>
      </p:pic>
      <p:pic>
        <p:nvPicPr>
          <p:cNvPr id="7" name="Рисунок 6" descr="imgpreviewCA8UH1S3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214678" y="4357694"/>
            <a:ext cx="1094201" cy="149732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92445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142908" y="0"/>
            <a:ext cx="9286907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Образные пособия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Музыкально-дидактические игры</a:t>
            </a:r>
          </a:p>
          <a:p>
            <a:endParaRPr lang="ru-RU" dirty="0"/>
          </a:p>
        </p:txBody>
      </p:sp>
      <p:pic>
        <p:nvPicPr>
          <p:cNvPr id="11" name="Рисунок 10" descr="8898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1785926"/>
            <a:ext cx="2300763" cy="2928958"/>
          </a:xfrm>
          <a:prstGeom prst="rect">
            <a:avLst/>
          </a:prstGeom>
        </p:spPr>
      </p:pic>
      <p:pic>
        <p:nvPicPr>
          <p:cNvPr id="12" name="Рисунок 11" descr="1800833-c03fd6641e95967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040678">
            <a:off x="610539" y="2011401"/>
            <a:ext cx="1999552" cy="1187234"/>
          </a:xfrm>
          <a:prstGeom prst="rect">
            <a:avLst/>
          </a:prstGeom>
        </p:spPr>
      </p:pic>
      <p:pic>
        <p:nvPicPr>
          <p:cNvPr id="19" name="Рисунок 18" descr="f066d7b4666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165590">
            <a:off x="3050570" y="1846177"/>
            <a:ext cx="1126942" cy="1612882"/>
          </a:xfrm>
          <a:prstGeom prst="rect">
            <a:avLst/>
          </a:prstGeom>
        </p:spPr>
      </p:pic>
      <p:pic>
        <p:nvPicPr>
          <p:cNvPr id="5" name="Рисунок 4" descr="0b15103c730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1031747">
            <a:off x="728835" y="3032371"/>
            <a:ext cx="2295957" cy="1275532"/>
          </a:xfrm>
          <a:prstGeom prst="rect">
            <a:avLst/>
          </a:prstGeom>
        </p:spPr>
      </p:pic>
      <p:pic>
        <p:nvPicPr>
          <p:cNvPr id="13" name="Рисунок 12" descr="depositphotos_8094909-cartoon-animal-play-music-ico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9370856">
            <a:off x="1073632" y="4078882"/>
            <a:ext cx="833013" cy="1706333"/>
          </a:xfrm>
          <a:prstGeom prst="rect">
            <a:avLst/>
          </a:prstGeom>
        </p:spPr>
      </p:pic>
      <p:pic>
        <p:nvPicPr>
          <p:cNvPr id="14" name="Рисунок 13" descr="8987378-animale-cartoon-giocare-icona-della-musica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20481667">
            <a:off x="1679233" y="3711529"/>
            <a:ext cx="703060" cy="1682977"/>
          </a:xfrm>
          <a:prstGeom prst="rect">
            <a:avLst/>
          </a:prstGeom>
        </p:spPr>
      </p:pic>
      <p:pic>
        <p:nvPicPr>
          <p:cNvPr id="16" name="Рисунок 15" descr="9221317-cartoon-animal-play-music-icon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285984" y="3786190"/>
            <a:ext cx="691519" cy="1571612"/>
          </a:xfrm>
          <a:prstGeom prst="rect">
            <a:avLst/>
          </a:prstGeom>
        </p:spPr>
      </p:pic>
      <p:pic>
        <p:nvPicPr>
          <p:cNvPr id="17" name="Рисунок 16" descr="10178807-nf-noen-n---noe------n--n-n---n--n----------n--nf-n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660225">
            <a:off x="2635535" y="4231415"/>
            <a:ext cx="736652" cy="1487986"/>
          </a:xfrm>
          <a:prstGeom prst="rect">
            <a:avLst/>
          </a:prstGeom>
        </p:spPr>
      </p:pic>
      <p:pic>
        <p:nvPicPr>
          <p:cNvPr id="20" name="Рисунок 19" descr="5005954816006124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rot="854438">
            <a:off x="3989490" y="1613524"/>
            <a:ext cx="1131168" cy="1677968"/>
          </a:xfrm>
          <a:prstGeom prst="rect">
            <a:avLst/>
          </a:prstGeom>
        </p:spPr>
      </p:pic>
      <p:pic>
        <p:nvPicPr>
          <p:cNvPr id="7" name="Рисунок 6" descr="1b56a30d9fbf37b62f82a8a18b9baa65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 rot="1306623">
            <a:off x="4721208" y="2091126"/>
            <a:ext cx="1361850" cy="1189900"/>
          </a:xfrm>
          <a:prstGeom prst="rect">
            <a:avLst/>
          </a:prstGeom>
        </p:spPr>
      </p:pic>
      <p:pic>
        <p:nvPicPr>
          <p:cNvPr id="8" name="Рисунок 7" descr="7bee5be1137b04539a8c16eb2c7cc8f4.jpg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714744" y="3250404"/>
            <a:ext cx="1951671" cy="1463753"/>
          </a:xfrm>
          <a:prstGeom prst="rect">
            <a:avLst/>
          </a:prstGeom>
        </p:spPr>
      </p:pic>
      <p:pic>
        <p:nvPicPr>
          <p:cNvPr id="9" name="Рисунок 8" descr="11tr1.gif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 rot="19990447">
            <a:off x="3645011" y="4356228"/>
            <a:ext cx="986617" cy="1509241"/>
          </a:xfrm>
          <a:prstGeom prst="rect">
            <a:avLst/>
          </a:prstGeom>
        </p:spPr>
      </p:pic>
      <p:pic>
        <p:nvPicPr>
          <p:cNvPr id="10" name="Рисунок 9" descr="19bb44ab947ea13d67ba1a1ca2625b88.jpg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 rot="20777146">
            <a:off x="4159989" y="4233470"/>
            <a:ext cx="935319" cy="1457947"/>
          </a:xfrm>
          <a:prstGeom prst="rect">
            <a:avLst/>
          </a:prstGeom>
        </p:spPr>
      </p:pic>
      <p:pic>
        <p:nvPicPr>
          <p:cNvPr id="15" name="Рисунок 14" descr="c2c60af3c2c88922ba677605aa675907.jpg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 rot="297555">
            <a:off x="4927793" y="4032334"/>
            <a:ext cx="808090" cy="1655449"/>
          </a:xfrm>
          <a:prstGeom prst="rect">
            <a:avLst/>
          </a:prstGeom>
        </p:spPr>
      </p:pic>
      <p:pic>
        <p:nvPicPr>
          <p:cNvPr id="21" name="Рисунок 20" descr="35c63b65fa7d1dbe53006fb733248c1a_jpg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 rot="1300782">
            <a:off x="5570709" y="4178338"/>
            <a:ext cx="903914" cy="1712421"/>
          </a:xfrm>
          <a:prstGeom prst="rect">
            <a:avLst/>
          </a:prstGeom>
        </p:spPr>
      </p:pic>
      <p:pic>
        <p:nvPicPr>
          <p:cNvPr id="22" name="Рисунок 21" descr="123eeb0b77981d30b3756d6e6fa50263_jpg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 rot="2060284">
            <a:off x="6297281" y="4371662"/>
            <a:ext cx="780396" cy="1545758"/>
          </a:xfrm>
          <a:prstGeom prst="rect">
            <a:avLst/>
          </a:prstGeom>
        </p:spPr>
      </p:pic>
      <p:pic>
        <p:nvPicPr>
          <p:cNvPr id="23" name="Рисунок 22" descr="b8466c8fb01cf1701e09ef2172d7e9e0_jpg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 rot="1969377">
            <a:off x="6895547" y="4627607"/>
            <a:ext cx="982972" cy="1745932"/>
          </a:xfrm>
          <a:prstGeom prst="rect">
            <a:avLst/>
          </a:prstGeom>
        </p:spPr>
      </p:pic>
      <p:pic>
        <p:nvPicPr>
          <p:cNvPr id="18" name="Рисунок 17" descr="20121115133038DjKo - копия.jp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1714480" y="5429264"/>
            <a:ext cx="2500329" cy="7143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1889</TotalTime>
  <Words>1262</Words>
  <Application>Microsoft Office PowerPoint</Application>
  <PresentationFormat>Экран (4:3)</PresentationFormat>
  <Paragraphs>257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муниципальное дошкольное образовательное учреждение детский сад № 114 « Искорки»</vt:lpstr>
      <vt:lpstr>Цели предметно-развивающей среды в групповых комнатах</vt:lpstr>
      <vt:lpstr> Основные требования к музыкальным уголкам </vt:lpstr>
      <vt:lpstr> Содержимое музыкальных уголков в групповых комнатах </vt:lpstr>
      <vt:lpstr> Виды пособий </vt:lpstr>
      <vt:lpstr> Образные пособия </vt:lpstr>
      <vt:lpstr>Образные пособия</vt:lpstr>
      <vt:lpstr> Образные пособия </vt:lpstr>
      <vt:lpstr> Образные пособия </vt:lpstr>
      <vt:lpstr>Озвученные музыкальные игрушки</vt:lpstr>
      <vt:lpstr>Неозвученные и самодельные музыкальные игрушки </vt:lpstr>
      <vt:lpstr> Содержание предметно-развивающей среды в младшей группе </vt:lpstr>
      <vt:lpstr>Содержание предметно-развивающей среды в младшей группе</vt:lpstr>
      <vt:lpstr>Содержание предметно-развивающей среды в средней группе</vt:lpstr>
      <vt:lpstr>Содержание предметно-развивающей среды в средней группе</vt:lpstr>
      <vt:lpstr>Содержание предметно-развивающей среды в старшей группе</vt:lpstr>
      <vt:lpstr>Содержание предметно-развивающей среды в старшей группе</vt:lpstr>
      <vt:lpstr>Содержание предметно-развивающей среды в старшей группе</vt:lpstr>
      <vt:lpstr>Содержание предметно-развивающей среды в подготовительной группе</vt:lpstr>
      <vt:lpstr>Содержание предметно-развивающей среды в подготовительной группе</vt:lpstr>
      <vt:lpstr>Содержание предметно-развивающей среды в подготовительной группе</vt:lpstr>
      <vt:lpstr>Содержание предметно-развивающей среды в подготовительной группе</vt:lpstr>
      <vt:lpstr>Ожидаемый результат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№ 114 « Искорки»</dc:title>
  <dc:creator>Usert</dc:creator>
  <cp:lastModifiedBy>Usert</cp:lastModifiedBy>
  <cp:revision>139</cp:revision>
  <dcterms:created xsi:type="dcterms:W3CDTF">2014-05-01T09:39:43Z</dcterms:created>
  <dcterms:modified xsi:type="dcterms:W3CDTF">2016-04-05T21:28:10Z</dcterms:modified>
</cp:coreProperties>
</file>